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handoutMasterIdLst>
    <p:handoutMasterId r:id="rId22"/>
  </p:handoutMasterIdLst>
  <p:sldIdLst>
    <p:sldId id="256" r:id="rId5"/>
    <p:sldId id="387" r:id="rId6"/>
    <p:sldId id="380" r:id="rId7"/>
    <p:sldId id="388" r:id="rId8"/>
    <p:sldId id="376" r:id="rId9"/>
    <p:sldId id="377" r:id="rId10"/>
    <p:sldId id="384" r:id="rId11"/>
    <p:sldId id="369" r:id="rId12"/>
    <p:sldId id="389" r:id="rId13"/>
    <p:sldId id="370" r:id="rId14"/>
    <p:sldId id="372" r:id="rId15"/>
    <p:sldId id="390" r:id="rId16"/>
    <p:sldId id="338" r:id="rId17"/>
    <p:sldId id="378" r:id="rId18"/>
    <p:sldId id="371" r:id="rId19"/>
    <p:sldId id="386" r:id="rId20"/>
  </p:sldIdLst>
  <p:sldSz cx="12192000" cy="6858000"/>
  <p:notesSz cx="9931400" cy="67945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ita Keisuke" initials="TK" lastIdx="6" clrIdx="0">
    <p:extLst>
      <p:ext uri="{19B8F6BF-5375-455C-9EA6-DF929625EA0E}">
        <p15:presenceInfo xmlns:p15="http://schemas.microsoft.com/office/powerpoint/2012/main" userId="8d12e6466b182a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8E8"/>
    <a:srgbClr val="F15E0D"/>
    <a:srgbClr val="EE9F10"/>
    <a:srgbClr val="26262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2" autoAdjust="0"/>
    <p:restoredTop sz="73866" autoAdjust="0"/>
  </p:normalViewPr>
  <p:slideViewPr>
    <p:cSldViewPr snapToGrid="0">
      <p:cViewPr varScale="1">
        <p:scale>
          <a:sx n="93" d="100"/>
          <a:sy n="93" d="100"/>
        </p:scale>
        <p:origin x="1200" y="108"/>
      </p:cViewPr>
      <p:guideLst/>
    </p:cSldViewPr>
  </p:slideViewPr>
  <p:notesTextViewPr>
    <p:cViewPr>
      <p:scale>
        <a:sx n="125" d="100"/>
        <a:sy n="125" d="100"/>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3607" cy="340905"/>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5625495" y="0"/>
            <a:ext cx="4303607" cy="340905"/>
          </a:xfrm>
          <a:prstGeom prst="rect">
            <a:avLst/>
          </a:prstGeom>
        </p:spPr>
        <p:txBody>
          <a:bodyPr vert="horz" lIns="91440" tIns="45720" rIns="91440" bIns="45720" rtlCol="0"/>
          <a:lstStyle>
            <a:lvl1pPr algn="r">
              <a:defRPr sz="1200"/>
            </a:lvl1pPr>
          </a:lstStyle>
          <a:p>
            <a:fld id="{979BC70C-EECF-4506-818B-2D83DA42501B}" type="datetime1">
              <a:rPr kumimoji="1" lang="ja-JP" altLang="en-US" smtClean="0">
                <a:latin typeface="Meiryo UI" panose="020B0604030504040204" pitchFamily="50" charset="-128"/>
                <a:ea typeface="Meiryo UI" panose="020B0604030504040204" pitchFamily="50" charset="-128"/>
              </a:rPr>
              <a:t>2023/2/9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6453596"/>
            <a:ext cx="4303607" cy="340904"/>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5625495" y="6453596"/>
            <a:ext cx="4303607" cy="340904"/>
          </a:xfrm>
          <a:prstGeom prst="rect">
            <a:avLst/>
          </a:prstGeom>
        </p:spPr>
        <p:txBody>
          <a:bodyPr vert="horz" lIns="91440" tIns="45720" rIns="91440" bIns="45720" rtlCol="0" anchor="b"/>
          <a:lstStyle>
            <a:lvl1pPr algn="r">
              <a:defRPr sz="1200"/>
            </a:lvl1pPr>
          </a:lstStyle>
          <a:p>
            <a:fld id="{12FB47C2-5604-450F-8D93-5330C3CB557D}"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6591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3607" cy="340905"/>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5625495" y="0"/>
            <a:ext cx="4303607" cy="340905"/>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20A81859-D0AA-4DA7-8DF4-CBC9CC957017}" type="datetime1">
              <a:rPr kumimoji="1" lang="ja-JP" altLang="en-US" smtClean="0"/>
              <a:pPr/>
              <a:t>2023/2/9</a:t>
            </a:fld>
            <a:endParaRPr kumimoji="1" lang="ja-JP" altLang="en-US" dirty="0"/>
          </a:p>
        </p:txBody>
      </p:sp>
      <p:sp>
        <p:nvSpPr>
          <p:cNvPr id="4" name="スライド イメージ プレースホルダー 3"/>
          <p:cNvSpPr>
            <a:spLocks noGrp="1" noRot="1" noChangeAspect="1"/>
          </p:cNvSpPr>
          <p:nvPr>
            <p:ph type="sldImg" idx="2"/>
          </p:nvPr>
        </p:nvSpPr>
        <p:spPr>
          <a:xfrm>
            <a:off x="2927350" y="849313"/>
            <a:ext cx="4076700" cy="2293937"/>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993140" y="3269853"/>
            <a:ext cx="7945120" cy="2675335"/>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6453596"/>
            <a:ext cx="4303607" cy="340904"/>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5625495" y="6453596"/>
            <a:ext cx="4303607" cy="340904"/>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19E993C-14CB-4B6A-BBCD-01FE68CF94FD}" type="slidenum">
              <a:rPr kumimoji="1" lang="en-US" altLang="ja-JP" smtClean="0"/>
              <a:pPr/>
              <a:t>‹#›</a:t>
            </a:fld>
            <a:endParaRPr kumimoji="1" lang="ja-JP" altLang="en-US" dirty="0"/>
          </a:p>
        </p:txBody>
      </p:sp>
    </p:spTree>
    <p:extLst>
      <p:ext uri="{BB962C8B-B14F-4D97-AF65-F5344CB8AC3E}">
        <p14:creationId xmlns:p14="http://schemas.microsoft.com/office/powerpoint/2010/main" val="1772495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a:t>
            </a:fld>
            <a:endParaRPr kumimoji="1" lang="ja-JP" altLang="en-US" dirty="0"/>
          </a:p>
        </p:txBody>
      </p:sp>
    </p:spTree>
    <p:extLst>
      <p:ext uri="{BB962C8B-B14F-4D97-AF65-F5344CB8AC3E}">
        <p14:creationId xmlns:p14="http://schemas.microsoft.com/office/powerpoint/2010/main" val="878903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こちらは，全エージェントの平均ステップ数の結果です．</a:t>
            </a:r>
            <a:endParaRPr kumimoji="1" lang="en-US" altLang="ja-JP" dirty="0"/>
          </a:p>
          <a:p>
            <a:r>
              <a:rPr kumimoji="1" lang="ja-JP" altLang="en-US" dirty="0"/>
              <a:t>青がＭ</a:t>
            </a:r>
            <a:r>
              <a:rPr kumimoji="1" lang="en-US" altLang="ja-JP" dirty="0" err="1"/>
              <a:t>axEntIRL</a:t>
            </a:r>
            <a:r>
              <a:rPr kumimoji="1" lang="ja-JP" altLang="en-US" dirty="0"/>
              <a:t>，オレンジが</a:t>
            </a:r>
            <a:r>
              <a:rPr kumimoji="1" lang="en-US" altLang="ja-JP" dirty="0"/>
              <a:t>TC-MAIRL</a:t>
            </a:r>
            <a:r>
              <a:rPr kumimoji="1" lang="ja-JP" altLang="en-US" dirty="0"/>
              <a:t>，緑が</a:t>
            </a:r>
            <a:r>
              <a:rPr kumimoji="1" lang="en-US" altLang="ja-JP" dirty="0"/>
              <a:t>WTC-MAIRL</a:t>
            </a:r>
            <a:r>
              <a:rPr kumimoji="1" lang="ja-JP" altLang="en-US" dirty="0"/>
              <a:t>です．</a:t>
            </a:r>
            <a:endParaRPr kumimoji="1" lang="en-US" altLang="ja-JP" dirty="0"/>
          </a:p>
          <a:p>
            <a:r>
              <a:rPr kumimoji="1" lang="ja-JP" altLang="en-US" dirty="0"/>
              <a:t>従来手法に比べ，提案手法はステップ数が減少しています．</a:t>
            </a:r>
            <a:endParaRPr kumimoji="1" lang="en-US" altLang="ja-JP" dirty="0"/>
          </a:p>
          <a:p>
            <a:r>
              <a:rPr kumimoji="1" lang="ja-JP" altLang="en-US" dirty="0"/>
              <a:t>収束速度は，</a:t>
            </a:r>
            <a:r>
              <a:rPr kumimoji="1" lang="en-US" altLang="ja-JP" dirty="0"/>
              <a:t>WTC-MAIRL</a:t>
            </a:r>
            <a:r>
              <a:rPr kumimoji="1" lang="ja-JP" altLang="en-US" dirty="0"/>
              <a:t>が速いです．</a:t>
            </a:r>
            <a:endParaRPr kumimoji="1" lang="en-US" altLang="ja-JP" dirty="0"/>
          </a:p>
          <a:p>
            <a:r>
              <a:rPr kumimoji="1" lang="ja-JP" altLang="en-US" dirty="0"/>
              <a:t>また，標準偏差の結果を見ると，</a:t>
            </a:r>
            <a:r>
              <a:rPr kumimoji="1" lang="en-US" altLang="ja-JP" dirty="0"/>
              <a:t>TC-MAIRL</a:t>
            </a:r>
            <a:r>
              <a:rPr kumimoji="1" lang="ja-JP" altLang="en-US" dirty="0"/>
              <a:t>が</a:t>
            </a:r>
            <a:r>
              <a:rPr kumimoji="1" lang="en-US" altLang="ja-JP" dirty="0"/>
              <a:t>2.79</a:t>
            </a:r>
            <a:r>
              <a:rPr kumimoji="1" lang="ja-JP" altLang="en-US" dirty="0"/>
              <a:t>であるのに対し，</a:t>
            </a:r>
            <a:endParaRPr kumimoji="1" lang="en-US" altLang="ja-JP" dirty="0"/>
          </a:p>
          <a:p>
            <a:r>
              <a:rPr kumimoji="1" lang="en-US" altLang="ja-JP" dirty="0"/>
              <a:t>WTC-MAIRL</a:t>
            </a:r>
            <a:r>
              <a:rPr kumimoji="1" lang="ja-JP" altLang="en-US" dirty="0"/>
              <a:t>は</a:t>
            </a:r>
            <a:r>
              <a:rPr kumimoji="1" lang="en-US" altLang="ja-JP" dirty="0"/>
              <a:t>1.87</a:t>
            </a:r>
            <a:r>
              <a:rPr kumimoji="1" lang="ja-JP" altLang="en-US" dirty="0"/>
              <a:t>であり学習が安定しています．</a:t>
            </a:r>
            <a:endParaRPr kumimoji="1" lang="en-US" altLang="ja-JP" dirty="0"/>
          </a:p>
          <a:p>
            <a:r>
              <a:rPr kumimoji="1" lang="en-US" altLang="ja-JP" dirty="0"/>
              <a:t>5m57s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10</a:t>
            </a:fld>
            <a:endParaRPr kumimoji="1" lang="ja-JP" altLang="en-US" dirty="0"/>
          </a:p>
        </p:txBody>
      </p:sp>
    </p:spTree>
    <p:extLst>
      <p:ext uri="{BB962C8B-B14F-4D97-AF65-F5344CB8AC3E}">
        <p14:creationId xmlns:p14="http://schemas.microsoft.com/office/powerpoint/2010/main" val="164846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WTC-MAIRL</a:t>
            </a:r>
            <a:r>
              <a:rPr kumimoji="1" lang="ja-JP" altLang="en-US" dirty="0"/>
              <a:t>が獲得したエキスパート行動です．</a:t>
            </a:r>
            <a:endParaRPr kumimoji="1" lang="en-US" altLang="ja-JP" dirty="0"/>
          </a:p>
          <a:p>
            <a:r>
              <a:rPr kumimoji="1" lang="ja-JP" altLang="en-US" dirty="0"/>
              <a:t>赤色は時計回り，青色は反時計回りを表します．</a:t>
            </a:r>
            <a:endParaRPr kumimoji="1" lang="en-US" altLang="ja-JP" dirty="0"/>
          </a:p>
          <a:p>
            <a:r>
              <a:rPr kumimoji="1" lang="ja-JP" altLang="en-US" dirty="0"/>
              <a:t>獲得したエキスパート行動はどのエージェントとも衝突しないため最適です．</a:t>
            </a:r>
            <a:endParaRPr kumimoji="1" lang="en-US" altLang="ja-JP" dirty="0"/>
          </a:p>
          <a:p>
            <a:r>
              <a:rPr kumimoji="1" lang="ja-JP" altLang="en-US" dirty="0"/>
              <a:t>そのため，提案手法では最適なエキスパート行動への置換が可能であることがわかりました．</a:t>
            </a:r>
            <a:endParaRPr kumimoji="1" lang="en-US" altLang="ja-JP" dirty="0"/>
          </a:p>
          <a:p>
            <a:r>
              <a:rPr kumimoji="1" lang="en-US" altLang="ja-JP" dirty="0"/>
              <a:t>6m13s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11</a:t>
            </a:fld>
            <a:endParaRPr kumimoji="1" lang="ja-JP" altLang="en-US" dirty="0"/>
          </a:p>
        </p:txBody>
      </p:sp>
    </p:spTree>
    <p:extLst>
      <p:ext uri="{BB962C8B-B14F-4D97-AF65-F5344CB8AC3E}">
        <p14:creationId xmlns:p14="http://schemas.microsoft.com/office/powerpoint/2010/main" val="3944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100itearation</a:t>
            </a:r>
            <a:r>
              <a:rPr kumimoji="1" lang="ja-JP" altLang="en-US" dirty="0"/>
              <a:t>から</a:t>
            </a:r>
            <a:r>
              <a:rPr kumimoji="1" lang="en-US" altLang="ja-JP" dirty="0"/>
              <a:t>200iteration</a:t>
            </a:r>
            <a:r>
              <a:rPr kumimoji="1" lang="ja-JP" altLang="en-US" dirty="0"/>
              <a:t>のエキスパート行動の変化です．</a:t>
            </a:r>
            <a:endParaRPr kumimoji="1" lang="en-US" altLang="ja-JP" dirty="0"/>
          </a:p>
          <a:p>
            <a:r>
              <a:rPr kumimoji="1" lang="en-US" altLang="ja-JP" dirty="0"/>
              <a:t>100itearation</a:t>
            </a:r>
            <a:r>
              <a:rPr kumimoji="1" lang="ja-JP" altLang="en-US" dirty="0"/>
              <a:t>では，左上のエージェント</a:t>
            </a:r>
            <a:r>
              <a:rPr kumimoji="1" lang="en-US" altLang="ja-JP" dirty="0"/>
              <a:t>16</a:t>
            </a:r>
            <a:r>
              <a:rPr kumimoji="1" lang="ja-JP" altLang="en-US" dirty="0"/>
              <a:t>のみ最適解に収束していません．</a:t>
            </a:r>
            <a:endParaRPr kumimoji="1" lang="en-US" altLang="ja-JP" dirty="0"/>
          </a:p>
          <a:p>
            <a:r>
              <a:rPr kumimoji="1" lang="ja-JP" altLang="en-US" dirty="0"/>
              <a:t>このエージェントは</a:t>
            </a:r>
            <a:r>
              <a:rPr kumimoji="1" lang="en-US" altLang="ja-JP" dirty="0"/>
              <a:t>130iteration</a:t>
            </a:r>
            <a:r>
              <a:rPr kumimoji="1" lang="ja-JP" altLang="en-US" dirty="0"/>
              <a:t>で最適解に収束します．</a:t>
            </a:r>
            <a:endParaRPr kumimoji="1" lang="en-US" altLang="ja-JP" dirty="0"/>
          </a:p>
          <a:p>
            <a:r>
              <a:rPr kumimoji="1" lang="ja-JP" altLang="en-US" dirty="0"/>
              <a:t>右の図はＡ</a:t>
            </a:r>
            <a:r>
              <a:rPr kumimoji="1" lang="en-US" altLang="ja-JP" dirty="0"/>
              <a:t>gent16</a:t>
            </a:r>
            <a:r>
              <a:rPr kumimoji="1" lang="ja-JP" altLang="en-US" dirty="0"/>
              <a:t>の各エージェントとの関連度の変化を表します．</a:t>
            </a:r>
            <a:endParaRPr kumimoji="1" lang="en-US" altLang="ja-JP" dirty="0"/>
          </a:p>
          <a:p>
            <a:r>
              <a:rPr kumimoji="1" lang="en-US" altLang="ja-JP" dirty="0"/>
              <a:t>130iteration</a:t>
            </a:r>
            <a:r>
              <a:rPr kumimoji="1" lang="ja-JP" altLang="en-US" dirty="0"/>
              <a:t>で関連度が落ち着いていることがわかります．</a:t>
            </a:r>
            <a:endParaRPr kumimoji="1" lang="en-US" altLang="ja-JP" dirty="0"/>
          </a:p>
          <a:p>
            <a:r>
              <a:rPr kumimoji="1" lang="ja-JP" altLang="en-US" dirty="0"/>
              <a:t>このことから，関連度による重みづけ評価により正しく評価が可能であることがわかりました．</a:t>
            </a:r>
            <a:endParaRPr kumimoji="1" lang="en-US" altLang="ja-JP" dirty="0"/>
          </a:p>
          <a:p>
            <a:r>
              <a:rPr kumimoji="1" lang="en-US" altLang="ja-JP" dirty="0"/>
              <a:t>6m39s</a:t>
            </a:r>
          </a:p>
          <a:p>
            <a:endParaRPr kumimoji="1" lang="en-US" altLang="ja-JP" dirty="0"/>
          </a:p>
          <a:p>
            <a:r>
              <a:rPr kumimoji="1" lang="ja-JP" altLang="en-US" dirty="0"/>
              <a:t>これで関連度の評価がうまくいったって言える？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12</a:t>
            </a:fld>
            <a:endParaRPr kumimoji="1" lang="ja-JP" altLang="en-US" dirty="0"/>
          </a:p>
        </p:txBody>
      </p:sp>
    </p:spTree>
    <p:extLst>
      <p:ext uri="{BB962C8B-B14F-4D97-AF65-F5344CB8AC3E}">
        <p14:creationId xmlns:p14="http://schemas.microsoft.com/office/powerpoint/2010/main" val="91367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latin typeface="Courier New" panose="02070309020205020404" pitchFamily="49" charset="0"/>
              </a:rPr>
              <a:t>まとめです．</a:t>
            </a:r>
            <a:endParaRPr lang="en-US" altLang="ja-JP" sz="1200" dirty="0">
              <a:latin typeface="Courier New" panose="02070309020205020404" pitchFamily="49" charset="0"/>
            </a:endParaRPr>
          </a:p>
          <a:p>
            <a:r>
              <a:rPr lang="ja-JP" altLang="en-US" sz="1200" dirty="0">
                <a:latin typeface="Courier New" panose="02070309020205020404" pitchFamily="49" charset="0"/>
              </a:rPr>
              <a:t>非最適な</a:t>
            </a:r>
            <a:r>
              <a:rPr lang="ja-JP" altLang="en-US" sz="1200" dirty="0">
                <a:effectLst/>
                <a:latin typeface="Courier New" panose="02070309020205020404" pitchFamily="49" charset="0"/>
              </a:rPr>
              <a:t>エキスパート行動から協調するエキスパート行動の生成を目的とし，</a:t>
            </a:r>
            <a:r>
              <a:rPr kumimoji="1" lang="ja-JP" altLang="en-US" sz="1200" dirty="0">
                <a:latin typeface="+mn-ea"/>
              </a:rPr>
              <a:t>二個体間の関係に着目して重みづけ評価する</a:t>
            </a:r>
            <a:r>
              <a:rPr kumimoji="1" lang="en-US" altLang="ja-JP" sz="1200" dirty="0">
                <a:latin typeface="+mn-ea"/>
              </a:rPr>
              <a:t>W</a:t>
            </a:r>
            <a:r>
              <a:rPr kumimoji="1" lang="en-US" altLang="ja-JP" sz="1200" dirty="0"/>
              <a:t>TC-MAIRL</a:t>
            </a:r>
            <a:r>
              <a:rPr kumimoji="1" lang="ja-JP" altLang="en-US" sz="1200" dirty="0"/>
              <a:t>を提案しました．</a:t>
            </a:r>
            <a:endParaRPr kumimoji="1" lang="en-US" altLang="ja-JP" sz="1200" dirty="0"/>
          </a:p>
          <a:p>
            <a:r>
              <a:rPr kumimoji="1" lang="ja-JP" altLang="en-US" sz="1200" dirty="0"/>
              <a:t>実験結果から</a:t>
            </a:r>
            <a:r>
              <a:rPr lang="ja-JP" altLang="en-US" sz="1200" dirty="0">
                <a:latin typeface="Courier New" panose="02070309020205020404" pitchFamily="49" charset="0"/>
              </a:rPr>
              <a:t>協調しない</a:t>
            </a:r>
            <a:r>
              <a:rPr lang="ja-JP" altLang="en-US" sz="1200" dirty="0">
                <a:effectLst/>
                <a:latin typeface="Courier New" panose="02070309020205020404" pitchFamily="49" charset="0"/>
              </a:rPr>
              <a:t>エキスパート行動を与えた場合でも，協調する最適な行動を導く報酬関数が推定可能であることを示しました</a:t>
            </a:r>
            <a:r>
              <a:rPr kumimoji="1" lang="ja-JP" altLang="en-US" sz="1200" dirty="0"/>
              <a:t>．</a:t>
            </a:r>
            <a:endParaRPr kumimoji="1" lang="en-US" altLang="ja-JP" sz="1200" dirty="0"/>
          </a:p>
          <a:p>
            <a:r>
              <a:rPr kumimoji="1" lang="ja-JP" altLang="en-US" sz="1200" dirty="0"/>
              <a:t>今後の課題は以下の通りです．</a:t>
            </a:r>
            <a:endParaRPr kumimoji="1" lang="en-US" altLang="ja-JP" sz="1200" dirty="0"/>
          </a:p>
          <a:p>
            <a:endParaRPr kumimoji="1" lang="en-US" altLang="ja-JP" sz="1200" dirty="0"/>
          </a:p>
          <a:p>
            <a:r>
              <a:rPr kumimoji="1" lang="en-US" altLang="ja-JP" sz="1200" dirty="0"/>
              <a:t>7m3s</a:t>
            </a:r>
            <a:endParaRPr kumimoji="1" lang="ja-JP" altLang="en-US" dirty="0"/>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13</a:t>
            </a:fld>
            <a:endParaRPr kumimoji="1" lang="ja-JP" altLang="en-US" dirty="0"/>
          </a:p>
        </p:txBody>
      </p:sp>
    </p:spTree>
    <p:extLst>
      <p:ext uri="{BB962C8B-B14F-4D97-AF65-F5344CB8AC3E}">
        <p14:creationId xmlns:p14="http://schemas.microsoft.com/office/powerpoint/2010/main" val="132587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800" dirty="0">
              <a:effectLst/>
              <a:latin typeface="Courier New" panose="02070309020205020404" pitchFamily="49" charset="0"/>
            </a:endParaRPr>
          </a:p>
          <a:p>
            <a:endParaRPr kumimoji="1" lang="en-US" altLang="ja-JP" sz="1800" dirty="0"/>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14</a:t>
            </a:fld>
            <a:endParaRPr kumimoji="1" lang="ja-JP" altLang="en-US" dirty="0"/>
          </a:p>
        </p:txBody>
      </p:sp>
    </p:spTree>
    <p:extLst>
      <p:ext uri="{BB962C8B-B14F-4D97-AF65-F5344CB8AC3E}">
        <p14:creationId xmlns:p14="http://schemas.microsoft.com/office/powerpoint/2010/main" val="1783846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a:t>
            </a:r>
            <a:r>
              <a:rPr kumimoji="1" lang="en-US" altLang="ja-JP" dirty="0"/>
              <a:t>WTC-MAIRL</a:t>
            </a:r>
            <a:r>
              <a:rPr kumimoji="1" lang="ja-JP" altLang="en-US" dirty="0"/>
              <a:t>が獲得した報酬関数です．</a:t>
            </a:r>
            <a:endParaRPr kumimoji="1" lang="en-US" altLang="ja-JP" dirty="0"/>
          </a:p>
          <a:p>
            <a:r>
              <a:rPr kumimoji="1" lang="ja-JP" altLang="en-US" dirty="0"/>
              <a:t>色の濃さは報酬値の高さを表します．</a:t>
            </a:r>
            <a:endParaRPr kumimoji="1" lang="en-US" altLang="ja-JP" dirty="0"/>
          </a:p>
          <a:p>
            <a:r>
              <a:rPr kumimoji="1" lang="ja-JP" altLang="en-US" dirty="0"/>
              <a:t>青枠はスタート地点，赤枠はゴール地点，緑枠は報酬を最大化する行動です．</a:t>
            </a:r>
            <a:endParaRPr kumimoji="1" lang="en-US" altLang="ja-JP" dirty="0"/>
          </a:p>
          <a:p>
            <a:r>
              <a:rPr kumimoji="1" lang="ja-JP" altLang="en-US" dirty="0"/>
              <a:t>すべてのエージェントが報酬を最大化する行動をした場合，衝突しないため，</a:t>
            </a:r>
            <a:endParaRPr kumimoji="1" lang="en-US" altLang="ja-JP" dirty="0"/>
          </a:p>
          <a:p>
            <a:r>
              <a:rPr kumimoji="1" lang="ja-JP" altLang="en-US" dirty="0"/>
              <a:t>最適な報酬関数の獲得に成功できています．</a:t>
            </a:r>
            <a:endParaRPr kumimoji="1" lang="en-US" altLang="ja-JP" dirty="0"/>
          </a:p>
          <a:p>
            <a:endParaRPr kumimoji="1" lang="en-US" altLang="ja-JP" dirty="0"/>
          </a:p>
          <a:p>
            <a:r>
              <a:rPr kumimoji="1" lang="en-US" altLang="ja-JP" dirty="0"/>
              <a:t>5m28s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15</a:t>
            </a:fld>
            <a:endParaRPr kumimoji="1" lang="ja-JP" altLang="en-US" dirty="0"/>
          </a:p>
        </p:txBody>
      </p:sp>
    </p:spTree>
    <p:extLst>
      <p:ext uri="{BB962C8B-B14F-4D97-AF65-F5344CB8AC3E}">
        <p14:creationId xmlns:p14="http://schemas.microsoft.com/office/powerpoint/2010/main" val="2635801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800" dirty="0">
              <a:effectLst/>
              <a:latin typeface="Courier New" panose="02070309020205020404" pitchFamily="49" charset="0"/>
            </a:endParaRPr>
          </a:p>
          <a:p>
            <a:r>
              <a:rPr kumimoji="1" lang="en-US" altLang="ja-JP" sz="1800" dirty="0"/>
              <a:t>Unweighted</a:t>
            </a:r>
            <a:r>
              <a:rPr kumimoji="1" lang="ja-JP" altLang="en-US" sz="1800" dirty="0"/>
              <a:t>が局所解に陥る様子</a:t>
            </a:r>
            <a:endParaRPr kumimoji="1" lang="en-US" altLang="ja-JP" sz="1800" dirty="0"/>
          </a:p>
          <a:p>
            <a:r>
              <a:rPr kumimoji="1" lang="en-US" altLang="ja-JP" sz="1800" dirty="0"/>
              <a:t>Unweighted</a:t>
            </a:r>
            <a:r>
              <a:rPr kumimoji="1" lang="ja-JP" altLang="en-US" sz="1800" dirty="0"/>
              <a:t>との明確な違い</a:t>
            </a:r>
            <a:endParaRPr kumimoji="1" lang="en-US" altLang="ja-JP" sz="1800" dirty="0"/>
          </a:p>
          <a:p>
            <a:r>
              <a:rPr kumimoji="1" lang="ja-JP" altLang="en-US" sz="1800" dirty="0"/>
              <a:t>　　各エージェントとの非衝突率の棒グラフ　関係の薄いエージェントが増加すると局所解に陥る</a:t>
            </a:r>
            <a:endParaRPr kumimoji="1" lang="en-US" altLang="ja-JP" sz="1800" dirty="0"/>
          </a:p>
          <a:p>
            <a:r>
              <a:rPr kumimoji="1" lang="ja-JP" altLang="en-US" sz="1800" dirty="0"/>
              <a:t>最小ステップ数にならない理由</a:t>
            </a:r>
            <a:endParaRPr kumimoji="1" lang="en-US" altLang="ja-JP" sz="1800" dirty="0"/>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16</a:t>
            </a:fld>
            <a:endParaRPr kumimoji="1" lang="ja-JP" altLang="en-US" dirty="0"/>
          </a:p>
        </p:txBody>
      </p:sp>
    </p:spTree>
    <p:extLst>
      <p:ext uri="{BB962C8B-B14F-4D97-AF65-F5344CB8AC3E}">
        <p14:creationId xmlns:p14="http://schemas.microsoft.com/office/powerpoint/2010/main" val="210324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はじめに，強化学習とは，エージェントが環境内で試行錯誤を繰り返し，各状態に配置された報酬の合計が，最大となるような行動ルールを獲得する手法です．</a:t>
            </a:r>
            <a:endParaRPr kumimoji="1" lang="en-US" altLang="ja-JP" dirty="0"/>
          </a:p>
          <a:p>
            <a:r>
              <a:rPr kumimoji="1" lang="ja-JP" altLang="en-US" dirty="0"/>
              <a:t>最適な報酬設計は，複雑な環境になるほど難しくなります．</a:t>
            </a:r>
            <a:endParaRPr kumimoji="1" lang="en-US" altLang="ja-JP" dirty="0"/>
          </a:p>
          <a:p>
            <a:r>
              <a:rPr kumimoji="1" lang="ja-JP" altLang="en-US" dirty="0"/>
              <a:t>この問題に対して，有効な手法として逆強化学習があります．</a:t>
            </a:r>
            <a:endParaRPr kumimoji="1" lang="en-US" altLang="ja-JP" dirty="0"/>
          </a:p>
          <a:p>
            <a:r>
              <a:rPr kumimoji="1" lang="ja-JP" altLang="en-US" dirty="0"/>
              <a:t>逆強化学習はエキスパートと呼ばれる最適な行動ルールを持つエージェントから，その行動ルールの背景にある報酬を推定する手法です．</a:t>
            </a:r>
            <a:endParaRPr kumimoji="1" lang="en-US" altLang="ja-JP" dirty="0"/>
          </a:p>
          <a:p>
            <a:r>
              <a:rPr kumimoji="1" lang="ja-JP" altLang="en-US" dirty="0"/>
              <a:t>マルチエージェント環境における逆強化学習の従来手法は最適，または準最適なエキスパート行動をナッシュ均衡解を計算することで，</a:t>
            </a:r>
            <a:endParaRPr kumimoji="1" lang="en-US" altLang="ja-JP" dirty="0"/>
          </a:p>
          <a:p>
            <a:r>
              <a:rPr kumimoji="1" lang="ja-JP" altLang="en-US" dirty="0"/>
              <a:t>獲得していますが，環境の複雑化に伴い，最適なエキスパート行動を獲得することが困難となります．</a:t>
            </a:r>
            <a:endParaRPr kumimoji="1" lang="en-US" altLang="ja-JP" dirty="0"/>
          </a:p>
          <a:p>
            <a:r>
              <a:rPr kumimoji="1" lang="ja-JP" altLang="en-US" dirty="0"/>
              <a:t>そこで，本研究では，</a:t>
            </a:r>
            <a:r>
              <a:rPr kumimoji="1" lang="ja-JP" altLang="en-US" sz="1200" dirty="0"/>
              <a:t>最適または，準最適な行動を事前に用意できないことを想定し，</a:t>
            </a:r>
            <a:r>
              <a:rPr lang="ja-JP" altLang="en-US" sz="1200" b="1" dirty="0"/>
              <a:t>非最適なエキスパート行動</a:t>
            </a:r>
            <a:r>
              <a:rPr lang="ja-JP" altLang="en-US" sz="1200" dirty="0"/>
              <a:t>から、最適な報酬関数の獲得する機構を考案し，その有効性を検証する．</a:t>
            </a:r>
            <a:endParaRPr lang="en-US" altLang="ja-JP" sz="1200" dirty="0"/>
          </a:p>
          <a:p>
            <a:r>
              <a:rPr lang="en-US" altLang="ja-JP" sz="1200" dirty="0"/>
              <a:t>1m2s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2</a:t>
            </a:fld>
            <a:endParaRPr kumimoji="1" lang="ja-JP" altLang="en-US" dirty="0"/>
          </a:p>
        </p:txBody>
      </p:sp>
    </p:spTree>
    <p:extLst>
      <p:ext uri="{BB962C8B-B14F-4D97-AF65-F5344CB8AC3E}">
        <p14:creationId xmlns:p14="http://schemas.microsoft.com/office/powerpoint/2010/main" val="374646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　次に，逆強化学習の代表的な手法である，最大エントロピー逆強化学習について説明します．</a:t>
            </a:r>
            <a:endParaRPr kumimoji="1" lang="en-US" altLang="ja-JP" sz="1800" dirty="0"/>
          </a:p>
          <a:p>
            <a:r>
              <a:rPr kumimoji="1" lang="ja-JP" altLang="en-US" sz="1800" dirty="0"/>
              <a:t>まず，最大エントロピー逆強化学習は強化学習により報酬関数から行動規則を学習します．</a:t>
            </a:r>
            <a:endParaRPr kumimoji="1" lang="en-US" altLang="ja-JP" sz="1800" dirty="0"/>
          </a:p>
          <a:p>
            <a:r>
              <a:rPr kumimoji="1" lang="ja-JP" altLang="en-US" sz="1800" dirty="0"/>
              <a:t>行動規則がエキスパート行動が到達した状態に導く確率を最大化するとともに，エキスパートが未到達な状態には</a:t>
            </a:r>
            <a:endParaRPr kumimoji="1" lang="en-US" altLang="ja-JP" sz="1800" dirty="0"/>
          </a:p>
          <a:p>
            <a:r>
              <a:rPr kumimoji="1" lang="ja-JP" altLang="en-US" sz="1800" dirty="0"/>
              <a:t>一様な確率を与えるように報酬関数を更新します．</a:t>
            </a:r>
            <a:endParaRPr kumimoji="1" lang="en-US" altLang="ja-JP" sz="1800" dirty="0"/>
          </a:p>
          <a:p>
            <a:r>
              <a:rPr kumimoji="1" lang="ja-JP" altLang="en-US" sz="1800" dirty="0"/>
              <a:t>これを一定回数，繰り返すことで，エキスパート行動を導く報酬関数を推定します．</a:t>
            </a:r>
            <a:endParaRPr kumimoji="1" lang="en-US" altLang="ja-JP" sz="1800" dirty="0"/>
          </a:p>
          <a:p>
            <a:r>
              <a:rPr kumimoji="1" lang="ja-JP" altLang="en-US" sz="1800" dirty="0"/>
              <a:t>最大エントロピー逆強化学習では，最適でないエキスパート行動が与えられた場合，最適でない報酬関数が獲得されます．</a:t>
            </a:r>
            <a:endParaRPr kumimoji="1" lang="en-US" altLang="ja-JP" sz="1800" dirty="0"/>
          </a:p>
          <a:p>
            <a:r>
              <a:rPr kumimoji="1" lang="en-US" altLang="ja-JP" sz="1800" dirty="0"/>
              <a:t>1m40s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3</a:t>
            </a:fld>
            <a:endParaRPr kumimoji="1" lang="ja-JP" altLang="en-US" dirty="0"/>
          </a:p>
        </p:txBody>
      </p:sp>
    </p:spTree>
    <p:extLst>
      <p:ext uri="{BB962C8B-B14F-4D97-AF65-F5344CB8AC3E}">
        <p14:creationId xmlns:p14="http://schemas.microsoft.com/office/powerpoint/2010/main" val="362689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dirty="0">
                <a:effectLst/>
                <a:latin typeface="Courier New" panose="02070309020205020404" pitchFamily="49" charset="0"/>
              </a:rPr>
              <a:t>そこで，非最適なエキスパート行動が与えられた場合に，最適な報酬関数を獲得する</a:t>
            </a:r>
            <a:endParaRPr lang="en-US" altLang="ja-JP" sz="1800" dirty="0">
              <a:effectLst/>
              <a:latin typeface="Courier New" panose="02070309020205020404" pitchFamily="49" charset="0"/>
            </a:endParaRPr>
          </a:p>
          <a:p>
            <a:r>
              <a:rPr lang="en-US" altLang="ja-JP" sz="1800" dirty="0">
                <a:effectLst/>
                <a:latin typeface="Courier New" panose="02070309020205020404" pitchFamily="49" charset="0"/>
              </a:rPr>
              <a:t>Weighted Two-individuals Cooperative MAIRL</a:t>
            </a:r>
            <a:r>
              <a:rPr lang="ja-JP" altLang="en-US" sz="1800" dirty="0">
                <a:effectLst/>
                <a:latin typeface="Courier New" panose="02070309020205020404" pitchFamily="49" charset="0"/>
              </a:rPr>
              <a:t>　を提案します．</a:t>
            </a:r>
            <a:endParaRPr lang="en-US" altLang="ja-JP" sz="1800" dirty="0">
              <a:effectLst/>
              <a:latin typeface="Courier New" panose="02070309020205020404" pitchFamily="49" charset="0"/>
            </a:endParaRPr>
          </a:p>
          <a:p>
            <a:r>
              <a:rPr lang="en-US" altLang="ja-JP" sz="1800" dirty="0">
                <a:effectLst/>
                <a:latin typeface="Courier New" panose="02070309020205020404" pitchFamily="49" charset="0"/>
              </a:rPr>
              <a:t>WTC-MAIRL</a:t>
            </a:r>
            <a:r>
              <a:rPr lang="ja-JP" altLang="en-US" sz="1800" dirty="0">
                <a:effectLst/>
                <a:latin typeface="Courier New" panose="02070309020205020404" pitchFamily="49" charset="0"/>
              </a:rPr>
              <a:t>では従来手法に，</a:t>
            </a:r>
            <a:endParaRPr lang="en-US" altLang="ja-JP" sz="1800" dirty="0">
              <a:effectLst/>
              <a:latin typeface="Courier New" panose="02070309020205020404" pitchFamily="49" charset="0"/>
            </a:endParaRPr>
          </a:p>
          <a:p>
            <a:r>
              <a:rPr lang="ja-JP" altLang="en-US" sz="1800" dirty="0">
                <a:effectLst/>
                <a:latin typeface="Courier New" panose="02070309020205020404" pitchFamily="49" charset="0"/>
              </a:rPr>
              <a:t>行動系列のアーカイブとエキスパート生成機構を追加します．</a:t>
            </a:r>
            <a:endParaRPr lang="en-US" altLang="ja-JP" sz="1800" dirty="0">
              <a:effectLst/>
              <a:latin typeface="Courier New" panose="02070309020205020404" pitchFamily="49" charset="0"/>
            </a:endParaRPr>
          </a:p>
          <a:p>
            <a:r>
              <a:rPr lang="ja-JP" altLang="en-US" sz="1800" dirty="0">
                <a:effectLst/>
                <a:latin typeface="Courier New" panose="02070309020205020404" pitchFamily="49" charset="0"/>
              </a:rPr>
              <a:t>行動系列のアーカイブは，有用な行動系列の獲得が目的です．</a:t>
            </a:r>
            <a:endParaRPr lang="en-US" altLang="ja-JP" sz="1800" dirty="0">
              <a:effectLst/>
              <a:latin typeface="Courier New" panose="02070309020205020404" pitchFamily="49" charset="0"/>
            </a:endParaRPr>
          </a:p>
          <a:p>
            <a:r>
              <a:rPr lang="ja-JP" altLang="en-US" sz="1800" dirty="0">
                <a:effectLst/>
                <a:latin typeface="Courier New" panose="02070309020205020404" pitchFamily="49" charset="0"/>
              </a:rPr>
              <a:t>エキスパート生成機構は，アーカイブされた行動系列から最適な行動系列を選択し，</a:t>
            </a:r>
            <a:endParaRPr lang="en-US" altLang="ja-JP" sz="1800" dirty="0">
              <a:effectLst/>
              <a:latin typeface="Courier New" panose="02070309020205020404" pitchFamily="49" charset="0"/>
            </a:endParaRPr>
          </a:p>
          <a:p>
            <a:r>
              <a:rPr lang="ja-JP" altLang="en-US" sz="1800" dirty="0">
                <a:effectLst/>
                <a:latin typeface="Courier New" panose="02070309020205020404" pitchFamily="49" charset="0"/>
              </a:rPr>
              <a:t>エキスパート行動と置換することが目的です．</a:t>
            </a:r>
            <a:endParaRPr lang="en-US" altLang="ja-JP" sz="1800" dirty="0">
              <a:effectLst/>
              <a:latin typeface="Courier New" panose="02070309020205020404" pitchFamily="49" charset="0"/>
            </a:endParaRPr>
          </a:p>
          <a:p>
            <a:r>
              <a:rPr lang="ja-JP" altLang="en-US" sz="1800" dirty="0">
                <a:effectLst/>
                <a:latin typeface="Courier New" panose="02070309020205020404" pitchFamily="49" charset="0"/>
              </a:rPr>
              <a:t>最適な行動系列は各行動系列を二個体間の関連度に注目して評価し，その評価値を基に選択します．</a:t>
            </a:r>
            <a:endParaRPr lang="en-US" altLang="ja-JP" sz="1800" dirty="0">
              <a:effectLst/>
              <a:latin typeface="Courier New" panose="02070309020205020404" pitchFamily="49" charset="0"/>
            </a:endParaRPr>
          </a:p>
          <a:p>
            <a:r>
              <a:rPr lang="en-US" altLang="ja-JP" sz="1800" dirty="0">
                <a:effectLst/>
                <a:latin typeface="Courier New" panose="02070309020205020404" pitchFamily="49" charset="0"/>
              </a:rPr>
              <a:t>2m18s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4</a:t>
            </a:fld>
            <a:endParaRPr kumimoji="1" lang="ja-JP" altLang="en-US" dirty="0"/>
          </a:p>
        </p:txBody>
      </p:sp>
    </p:spTree>
    <p:extLst>
      <p:ext uri="{BB962C8B-B14F-4D97-AF65-F5344CB8AC3E}">
        <p14:creationId xmlns:p14="http://schemas.microsoft.com/office/powerpoint/2010/main" val="28653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effectLst/>
                <a:latin typeface="Courier New" panose="02070309020205020404" pitchFamily="49" charset="0"/>
              </a:rPr>
              <a:t>行動系列のアーカイブでは，強化学習の際に有用な行動系列をアーカイブします．</a:t>
            </a:r>
            <a:endParaRPr kumimoji="1" lang="en-US" altLang="ja-JP" sz="18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また，アーカイブした行動系列の各エージェントの衝突回数と非衝突回数を更新します．</a:t>
            </a:r>
            <a:endParaRPr kumimoji="1" lang="en-US" altLang="ja-JP" sz="1800" dirty="0"/>
          </a:p>
          <a:p>
            <a:endParaRPr kumimoji="1" lang="en-US" altLang="ja-JP" sz="1800" dirty="0"/>
          </a:p>
          <a:p>
            <a:r>
              <a:rPr kumimoji="1" lang="ja-JP" altLang="en-US" sz="1800" dirty="0"/>
              <a:t>左下の図の例では，黒のエキスパート行動と同じステップ数で到達している青の行動系列は有用でありアーカイブします，</a:t>
            </a:r>
            <a:endParaRPr kumimoji="1" lang="en-US" altLang="ja-JP" sz="1800" dirty="0"/>
          </a:p>
          <a:p>
            <a:r>
              <a:rPr kumimoji="1" lang="ja-JP" altLang="en-US" sz="1800" dirty="0"/>
              <a:t>エキスパート行動よりステップ数が多い赤の行動系列は有用でないため，アーカイブされません．</a:t>
            </a:r>
            <a:endParaRPr kumimoji="1" lang="en-US" altLang="ja-JP" sz="1800" dirty="0"/>
          </a:p>
          <a:p>
            <a:endParaRPr kumimoji="1" lang="en-US" altLang="ja-JP" sz="1800" dirty="0"/>
          </a:p>
          <a:p>
            <a:r>
              <a:rPr kumimoji="1" lang="ja-JP" altLang="en-US" sz="1800" dirty="0"/>
              <a:t>右下の図は黒色のエージェントのアーカイブの情報を更新する例です．</a:t>
            </a:r>
            <a:endParaRPr kumimoji="1" lang="en-US" altLang="ja-JP" sz="1800" dirty="0"/>
          </a:p>
          <a:p>
            <a:r>
              <a:rPr kumimoji="1" lang="ja-JP" altLang="en-US" sz="1800" dirty="0"/>
              <a:t>黒のエージェントが行動系列１を実行した際に青のエージェントと衝突し，オレンジのエージェントとは衝突していません．</a:t>
            </a:r>
            <a:endParaRPr kumimoji="1" lang="en-US" altLang="ja-JP" sz="1800" dirty="0"/>
          </a:p>
          <a:p>
            <a:r>
              <a:rPr kumimoji="1" lang="ja-JP" altLang="en-US" sz="1800" dirty="0"/>
              <a:t>そのため，黒のエージェントのアーカイブ内にある行動系列１の情報は青のエージェントとの衝突回数とオレンジのエージェントとの非衝突回数が１加算されます．</a:t>
            </a:r>
            <a:endParaRPr kumimoji="1" lang="en-US" altLang="ja-JP" sz="1800" dirty="0"/>
          </a:p>
          <a:p>
            <a:r>
              <a:rPr kumimoji="1" lang="en-US" altLang="ja-JP" sz="1800" dirty="0"/>
              <a:t>3m5s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5</a:t>
            </a:fld>
            <a:endParaRPr kumimoji="1" lang="ja-JP" altLang="en-US" dirty="0"/>
          </a:p>
        </p:txBody>
      </p:sp>
    </p:spTree>
    <p:extLst>
      <p:ext uri="{BB962C8B-B14F-4D97-AF65-F5344CB8AC3E}">
        <p14:creationId xmlns:p14="http://schemas.microsoft.com/office/powerpoint/2010/main" val="335678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effectLst/>
                <a:latin typeface="Courier New" panose="02070309020205020404" pitchFamily="49" charset="0"/>
              </a:rPr>
              <a:t>関連度は，各エージェントの衝突回数の割合として計算します．</a:t>
            </a:r>
            <a:endParaRPr kumimoji="1" lang="en-US" altLang="ja-JP" sz="1800" dirty="0">
              <a:effectLst/>
              <a:latin typeface="Courier New" panose="02070309020205020404" pitchFamily="49" charset="0"/>
            </a:endParaRPr>
          </a:p>
          <a:p>
            <a:r>
              <a:rPr kumimoji="1" lang="ja-JP" altLang="en-US" sz="1800" dirty="0">
                <a:effectLst/>
                <a:latin typeface="Courier New" panose="02070309020205020404" pitchFamily="49" charset="0"/>
              </a:rPr>
              <a:t>衝突回数は強化学習により得られた方策に従って行動した際の各エージェントの衝突回数を用います．</a:t>
            </a:r>
            <a:endParaRPr kumimoji="1" lang="en-US" altLang="ja-JP" sz="1800" dirty="0">
              <a:effectLst/>
              <a:latin typeface="Courier New" panose="02070309020205020404" pitchFamily="49" charset="0"/>
            </a:endParaRPr>
          </a:p>
          <a:p>
            <a:r>
              <a:rPr kumimoji="1" lang="ja-JP" altLang="en-US" sz="1800" dirty="0">
                <a:effectLst/>
                <a:latin typeface="Courier New" panose="02070309020205020404" pitchFamily="49" charset="0"/>
              </a:rPr>
              <a:t>例えば，エージェント</a:t>
            </a:r>
            <a:r>
              <a:rPr kumimoji="1" lang="en-US" altLang="ja-JP" sz="1800" dirty="0">
                <a:effectLst/>
                <a:latin typeface="Courier New" panose="02070309020205020404" pitchFamily="49" charset="0"/>
              </a:rPr>
              <a:t>0</a:t>
            </a:r>
            <a:r>
              <a:rPr kumimoji="1" lang="ja-JP" altLang="en-US" sz="1800" dirty="0">
                <a:effectLst/>
                <a:latin typeface="Courier New" panose="02070309020205020404" pitchFamily="49" charset="0"/>
              </a:rPr>
              <a:t>がエージェント１と衝突回数が</a:t>
            </a:r>
            <a:r>
              <a:rPr kumimoji="1" lang="en-US" altLang="ja-JP" sz="1800" dirty="0">
                <a:effectLst/>
                <a:latin typeface="Courier New" panose="02070309020205020404" pitchFamily="49" charset="0"/>
              </a:rPr>
              <a:t>70</a:t>
            </a:r>
            <a:r>
              <a:rPr kumimoji="1" lang="ja-JP" altLang="en-US" sz="1800" dirty="0">
                <a:effectLst/>
                <a:latin typeface="Courier New" panose="02070309020205020404" pitchFamily="49" charset="0"/>
              </a:rPr>
              <a:t>回，エージェント２では</a:t>
            </a:r>
            <a:r>
              <a:rPr kumimoji="1" lang="en-US" altLang="ja-JP" sz="1800" dirty="0">
                <a:effectLst/>
                <a:latin typeface="Courier New" panose="02070309020205020404" pitchFamily="49" charset="0"/>
              </a:rPr>
              <a:t>30</a:t>
            </a:r>
            <a:r>
              <a:rPr kumimoji="1" lang="ja-JP" altLang="en-US" sz="1800" dirty="0">
                <a:effectLst/>
                <a:latin typeface="Courier New" panose="02070309020205020404" pitchFamily="49" charset="0"/>
              </a:rPr>
              <a:t>回の場合は，</a:t>
            </a:r>
            <a:endParaRPr kumimoji="1" lang="en-US" altLang="ja-JP" sz="1800" dirty="0">
              <a:effectLst/>
              <a:latin typeface="Courier New" panose="02070309020205020404" pitchFamily="49" charset="0"/>
            </a:endParaRPr>
          </a:p>
          <a:p>
            <a:r>
              <a:rPr kumimoji="1" lang="ja-JP" altLang="en-US" sz="1800" dirty="0">
                <a:effectLst/>
                <a:latin typeface="Courier New" panose="02070309020205020404" pitchFamily="49" charset="0"/>
              </a:rPr>
              <a:t>衝突回数の合計は</a:t>
            </a:r>
            <a:r>
              <a:rPr kumimoji="1" lang="en-US" altLang="ja-JP" sz="1800" dirty="0">
                <a:effectLst/>
                <a:latin typeface="Courier New" panose="02070309020205020404" pitchFamily="49" charset="0"/>
              </a:rPr>
              <a:t>100</a:t>
            </a:r>
            <a:r>
              <a:rPr kumimoji="1" lang="ja-JP" altLang="en-US" sz="1800" dirty="0">
                <a:effectLst/>
                <a:latin typeface="Courier New" panose="02070309020205020404" pitchFamily="49" charset="0"/>
              </a:rPr>
              <a:t>回であり，それぞれのエージェントの関連度は</a:t>
            </a:r>
            <a:endParaRPr kumimoji="1" lang="en-US" altLang="ja-JP" sz="1800" dirty="0">
              <a:effectLst/>
              <a:latin typeface="Courier New" panose="02070309020205020404" pitchFamily="49" charset="0"/>
            </a:endParaRPr>
          </a:p>
          <a:p>
            <a:r>
              <a:rPr kumimoji="1" lang="ja-JP" altLang="en-US" sz="1800" dirty="0">
                <a:effectLst/>
                <a:latin typeface="Courier New" panose="02070309020205020404" pitchFamily="49" charset="0"/>
              </a:rPr>
              <a:t>各エージェントの衝突回数を合計値である</a:t>
            </a:r>
            <a:r>
              <a:rPr kumimoji="1" lang="en-US" altLang="ja-JP" sz="1800" dirty="0">
                <a:effectLst/>
                <a:latin typeface="Courier New" panose="02070309020205020404" pitchFamily="49" charset="0"/>
              </a:rPr>
              <a:t>100</a:t>
            </a:r>
            <a:r>
              <a:rPr kumimoji="1" lang="ja-JP" altLang="en-US" sz="1800" dirty="0">
                <a:effectLst/>
                <a:latin typeface="Courier New" panose="02070309020205020404" pitchFamily="49" charset="0"/>
              </a:rPr>
              <a:t>で割った値でり，それぞれ</a:t>
            </a:r>
            <a:r>
              <a:rPr kumimoji="1" lang="en-US" altLang="ja-JP" sz="1800" dirty="0">
                <a:effectLst/>
                <a:latin typeface="Courier New" panose="02070309020205020404" pitchFamily="49" charset="0"/>
              </a:rPr>
              <a:t>0.7</a:t>
            </a:r>
            <a:r>
              <a:rPr kumimoji="1" lang="ja-JP" altLang="en-US" sz="1800" dirty="0">
                <a:effectLst/>
                <a:latin typeface="Courier New" panose="02070309020205020404" pitchFamily="49" charset="0"/>
              </a:rPr>
              <a:t>，</a:t>
            </a:r>
            <a:r>
              <a:rPr kumimoji="1" lang="en-US" altLang="ja-JP" sz="1800" dirty="0">
                <a:effectLst/>
                <a:latin typeface="Courier New" panose="02070309020205020404" pitchFamily="49" charset="0"/>
              </a:rPr>
              <a:t>0.3</a:t>
            </a:r>
            <a:r>
              <a:rPr kumimoji="1" lang="ja-JP" altLang="en-US" sz="1800" dirty="0">
                <a:effectLst/>
                <a:latin typeface="Courier New" panose="02070309020205020404" pitchFamily="49" charset="0"/>
              </a:rPr>
              <a:t>になります．</a:t>
            </a:r>
            <a:endParaRPr kumimoji="1" lang="en-US" altLang="ja-JP" sz="1800" dirty="0">
              <a:effectLst/>
              <a:latin typeface="Courier New" panose="02070309020205020404" pitchFamily="49" charset="0"/>
            </a:endParaRPr>
          </a:p>
          <a:p>
            <a:r>
              <a:rPr kumimoji="1" lang="en-US" altLang="ja-JP" sz="1800" dirty="0">
                <a:effectLst/>
                <a:latin typeface="Courier New" panose="02070309020205020404" pitchFamily="49" charset="0"/>
              </a:rPr>
              <a:t>3m31s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6</a:t>
            </a:fld>
            <a:endParaRPr kumimoji="1" lang="ja-JP" altLang="en-US" dirty="0"/>
          </a:p>
        </p:txBody>
      </p:sp>
    </p:spTree>
    <p:extLst>
      <p:ext uri="{BB962C8B-B14F-4D97-AF65-F5344CB8AC3E}">
        <p14:creationId xmlns:p14="http://schemas.microsoft.com/office/powerpoint/2010/main" val="1252300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dirty="0"/>
              <a:t>獲得した行動系列の評価方法は，各エージェントの非衝突率を関連度で重みづけした値で評価します．</a:t>
            </a:r>
            <a:endParaRPr kumimoji="1" lang="en-US" altLang="ja-JP" sz="1800" dirty="0"/>
          </a:p>
          <a:p>
            <a:r>
              <a:rPr kumimoji="1" lang="ja-JP" altLang="en-US" sz="1800" dirty="0"/>
              <a:t>右の図で説明すると，</a:t>
            </a:r>
            <a:endParaRPr kumimoji="1" lang="en-US" altLang="ja-JP" sz="1800" dirty="0"/>
          </a:p>
          <a:p>
            <a:r>
              <a:rPr kumimoji="1" lang="ja-JP" altLang="en-US" sz="1800" dirty="0"/>
              <a:t>アーカイブされたある行動系列ｋの衝突回数と，非衝突回数から各エージェントの非衝突率を求め，</a:t>
            </a:r>
            <a:endParaRPr kumimoji="1" lang="en-US" altLang="ja-JP" sz="1800" dirty="0"/>
          </a:p>
          <a:p>
            <a:r>
              <a:rPr kumimoji="1" lang="ja-JP" altLang="en-US" sz="1800" dirty="0"/>
              <a:t>それらの値を関連度で重みづけた値の合計が行動系列ｋの評価値です．</a:t>
            </a:r>
            <a:endParaRPr kumimoji="1" lang="en-US" altLang="ja-JP" sz="1800" dirty="0"/>
          </a:p>
          <a:p>
            <a:r>
              <a:rPr kumimoji="1" lang="ja-JP" altLang="en-US" sz="1800" dirty="0"/>
              <a:t>同様の評価をアーカイブしたすべての行動系列にします．</a:t>
            </a:r>
            <a:endParaRPr kumimoji="1" lang="en-US" altLang="ja-JP" sz="1800" dirty="0"/>
          </a:p>
          <a:p>
            <a:endParaRPr kumimoji="1" lang="en-US" altLang="ja-JP" sz="1800" dirty="0"/>
          </a:p>
          <a:p>
            <a:r>
              <a:rPr kumimoji="1" lang="ja-JP" altLang="en-US" sz="1800" dirty="0"/>
              <a:t>エキスパート行動の置換では，評価値が最大の行動系列をエキスパート行動と置換します．</a:t>
            </a:r>
            <a:endParaRPr kumimoji="1" lang="en-US" altLang="ja-JP" sz="1800" dirty="0"/>
          </a:p>
          <a:p>
            <a:endParaRPr kumimoji="1" lang="en-US" altLang="ja-JP" sz="1800" dirty="0"/>
          </a:p>
          <a:p>
            <a:r>
              <a:rPr kumimoji="1" lang="en-US" altLang="ja-JP" sz="1800" dirty="0"/>
              <a:t>4m2s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7</a:t>
            </a:fld>
            <a:endParaRPr kumimoji="1" lang="ja-JP" altLang="en-US" dirty="0"/>
          </a:p>
        </p:txBody>
      </p:sp>
    </p:spTree>
    <p:extLst>
      <p:ext uri="{BB962C8B-B14F-4D97-AF65-F5344CB8AC3E}">
        <p14:creationId xmlns:p14="http://schemas.microsoft.com/office/powerpoint/2010/main" val="380982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次に，実験について説明します．</a:t>
            </a:r>
            <a:endParaRPr kumimoji="1" lang="en-US" altLang="ja-JP" dirty="0"/>
          </a:p>
          <a:p>
            <a:r>
              <a:rPr kumimoji="1" lang="ja-JP" altLang="en-US" dirty="0"/>
              <a:t>実験の内容は，迷路問題を用いて，提案手法と従来手法の比較をしました．</a:t>
            </a:r>
            <a:endParaRPr kumimoji="1" lang="en-US" altLang="ja-JP" dirty="0"/>
          </a:p>
          <a:p>
            <a:r>
              <a:rPr kumimoji="1" lang="ja-JP" altLang="en-US" dirty="0"/>
              <a:t>提案手法はさきほど説明した</a:t>
            </a:r>
            <a:r>
              <a:rPr kumimoji="1" lang="en-US" altLang="ja-JP" dirty="0"/>
              <a:t>WTC-MAIRL</a:t>
            </a:r>
            <a:r>
              <a:rPr kumimoji="1" lang="ja-JP" altLang="en-US" dirty="0"/>
              <a:t>に加えて</a:t>
            </a:r>
            <a:r>
              <a:rPr kumimoji="1" lang="en-US" altLang="ja-JP" dirty="0"/>
              <a:t>TC-MAIRL</a:t>
            </a:r>
            <a:r>
              <a:rPr kumimoji="1" lang="ja-JP" altLang="en-US" dirty="0"/>
              <a:t>があります．</a:t>
            </a:r>
            <a:endParaRPr kumimoji="1" lang="en-US" altLang="ja-JP" dirty="0"/>
          </a:p>
          <a:p>
            <a:r>
              <a:rPr kumimoji="1" lang="en-US" altLang="ja-JP" dirty="0"/>
              <a:t>TC-MAIRL</a:t>
            </a:r>
            <a:r>
              <a:rPr kumimoji="1" lang="ja-JP" altLang="en-US" dirty="0"/>
              <a:t>は</a:t>
            </a:r>
            <a:r>
              <a:rPr kumimoji="1" lang="en-US" altLang="ja-JP" dirty="0"/>
              <a:t>WTC-MAIRL</a:t>
            </a:r>
            <a:r>
              <a:rPr kumimoji="1" lang="ja-JP" altLang="en-US" dirty="0"/>
              <a:t>の評価に重みづけを使用しない方法です．</a:t>
            </a:r>
            <a:endParaRPr kumimoji="1" lang="en-US" altLang="ja-JP" dirty="0"/>
          </a:p>
          <a:p>
            <a:r>
              <a:rPr kumimoji="1" lang="ja-JP" altLang="en-US" dirty="0"/>
              <a:t>評価基準は，全エージェントの平均ステップ数と，獲得したエキスパート行動や報酬関数が最適かどうかを見ます．</a:t>
            </a:r>
            <a:endParaRPr kumimoji="1" lang="en-US" altLang="ja-JP" dirty="0"/>
          </a:p>
          <a:p>
            <a:r>
              <a:rPr kumimoji="1" lang="ja-JP" altLang="en-US" dirty="0"/>
              <a:t>実験は６</a:t>
            </a:r>
            <a:r>
              <a:rPr kumimoji="1" lang="en-US" altLang="ja-JP" dirty="0"/>
              <a:t>×</a:t>
            </a:r>
            <a:r>
              <a:rPr kumimoji="1" lang="ja-JP" altLang="en-US" dirty="0"/>
              <a:t>６の格子状の盤に１７体のエージェントが存在する密な環境で行いました．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エージェントは上下左右に動くことができ，</a:t>
            </a:r>
            <a:endParaRPr kumimoji="1" lang="en-US" altLang="ja-JP" dirty="0"/>
          </a:p>
          <a:p>
            <a:r>
              <a:rPr kumimoji="1" lang="ja-JP" altLang="en-US" dirty="0"/>
              <a:t>各エージェントは中心マスと対称の位置にあるゴールに向かいます．</a:t>
            </a:r>
            <a:endParaRPr kumimoji="1" lang="en-US" altLang="ja-JP" dirty="0"/>
          </a:p>
          <a:p>
            <a:r>
              <a:rPr kumimoji="1" lang="ja-JP" altLang="en-US" sz="1200" dirty="0">
                <a:effectLst/>
                <a:latin typeface="Courier New" panose="02070309020205020404" pitchFamily="49" charset="0"/>
              </a:rPr>
              <a:t>オレンジ色は時計回り，青色は反時計回りのエキスパート行動を与えます．</a:t>
            </a:r>
            <a:endParaRPr kumimoji="1" lang="en-US" altLang="ja-JP" sz="1200" dirty="0">
              <a:effectLst/>
              <a:latin typeface="Courier New" panose="02070309020205020404" pitchFamily="49" charset="0"/>
            </a:endParaRPr>
          </a:p>
          <a:p>
            <a:r>
              <a:rPr kumimoji="1" lang="ja-JP" altLang="en-US" sz="1200" dirty="0">
                <a:effectLst/>
                <a:latin typeface="Courier New" panose="02070309020205020404" pitchFamily="49" charset="0"/>
              </a:rPr>
              <a:t>黒色のエージェントは右と下を交互に動くエキスパート行動を与えます．</a:t>
            </a:r>
            <a:endParaRPr kumimoji="1" lang="en-US" altLang="ja-JP" sz="12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latin typeface="Courier New" panose="02070309020205020404" pitchFamily="49" charset="0"/>
              </a:rPr>
              <a:t>4m46s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latin typeface="Courier New" panose="02070309020205020404" pitchFamily="49" charset="0"/>
              </a:rPr>
              <a:t>4m37s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latin typeface="Courier New" panose="02070309020205020404" pitchFamily="49" charset="0"/>
              </a:rPr>
              <a:t>4m7s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8</a:t>
            </a:fld>
            <a:endParaRPr kumimoji="1" lang="ja-JP" altLang="en-US" dirty="0"/>
          </a:p>
        </p:txBody>
      </p:sp>
    </p:spTree>
    <p:extLst>
      <p:ext uri="{BB962C8B-B14F-4D97-AF65-F5344CB8AC3E}">
        <p14:creationId xmlns:p14="http://schemas.microsoft.com/office/powerpoint/2010/main" val="166648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effectLst/>
                <a:latin typeface="Courier New" panose="02070309020205020404" pitchFamily="49" charset="0"/>
              </a:rPr>
              <a:t>例えば，　　赤うち，青うち，赤そと，青そと</a:t>
            </a:r>
            <a:endParaRPr lang="en-US" altLang="ja-JP" sz="1200" dirty="0">
              <a:effectLst/>
              <a:latin typeface="Courier New" panose="02070309020205020404" pitchFamily="49" charset="0"/>
            </a:endParaRPr>
          </a:p>
          <a:p>
            <a:r>
              <a:rPr lang="ja-JP" altLang="en-US" sz="1200" dirty="0">
                <a:effectLst/>
                <a:latin typeface="Courier New" panose="02070309020205020404" pitchFamily="49" charset="0"/>
              </a:rPr>
              <a:t>初めに与えられたエキスパートは，すべてのエージェントが衝突する非最適なエキスパート行動となります．</a:t>
            </a:r>
            <a:endParaRPr lang="en-US" altLang="ja-JP" sz="12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effectLst/>
                <a:latin typeface="Courier New" panose="02070309020205020404" pitchFamily="49" charset="0"/>
              </a:rPr>
              <a:t>この迷路問題では，内側のエージェントと外側のエージェントがそれぞれ同一方向になり，</a:t>
            </a:r>
            <a:endParaRPr lang="en-US" altLang="ja-JP" sz="12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effectLst/>
                <a:latin typeface="Courier New" panose="02070309020205020404" pitchFamily="49" charset="0"/>
              </a:rPr>
              <a:t>黒色エージェントが端を通ることで，すべてのエージェントが衝突せず，ゴールに到達することができます</a:t>
            </a:r>
            <a:endParaRPr lang="en-US" altLang="ja-JP" sz="1200" dirty="0">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latin typeface="Courier New" panose="02070309020205020404" pitchFamily="49" charset="0"/>
              </a:rPr>
              <a:t>5m31s</a:t>
            </a:r>
          </a:p>
        </p:txBody>
      </p:sp>
      <p:sp>
        <p:nvSpPr>
          <p:cNvPr id="4" name="スライド番号プレースホルダー 3"/>
          <p:cNvSpPr>
            <a:spLocks noGrp="1"/>
          </p:cNvSpPr>
          <p:nvPr>
            <p:ph type="sldNum" sz="quarter" idx="5"/>
          </p:nvPr>
        </p:nvSpPr>
        <p:spPr/>
        <p:txBody>
          <a:bodyPr/>
          <a:lstStyle/>
          <a:p>
            <a:fld id="{D19E993C-14CB-4B6A-BBCD-01FE68CF94FD}" type="slidenum">
              <a:rPr kumimoji="1" lang="en-US" altLang="ja-JP" smtClean="0"/>
              <a:pPr/>
              <a:t>9</a:t>
            </a:fld>
            <a:endParaRPr kumimoji="1" lang="ja-JP" altLang="en-US" dirty="0"/>
          </a:p>
        </p:txBody>
      </p:sp>
    </p:spTree>
    <p:extLst>
      <p:ext uri="{BB962C8B-B14F-4D97-AF65-F5344CB8AC3E}">
        <p14:creationId xmlns:p14="http://schemas.microsoft.com/office/powerpoint/2010/main" val="349871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7" y="6515100"/>
            <a:ext cx="12188825" cy="3428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66800" y="1766902"/>
            <a:ext cx="10058400" cy="1331103"/>
          </a:xfrm>
        </p:spPr>
        <p:txBody>
          <a:bodyPr rtlCol="0" anchor="b">
            <a:normAutofit/>
          </a:bodyPr>
          <a:lstStyle>
            <a:lvl1pPr algn="ctr">
              <a:lnSpc>
                <a:spcPct val="90000"/>
              </a:lnSpc>
              <a:defRPr sz="8000" spc="-50" baseline="0">
                <a:solidFill>
                  <a:schemeClr val="tx1">
                    <a:lumMod val="85000"/>
                    <a:lumOff val="15000"/>
                  </a:schemeClr>
                </a:solidFill>
              </a:defRPr>
            </a:lvl1pPr>
          </a:lstStyle>
          <a:p>
            <a:pPr rtl="0"/>
            <a:r>
              <a:rPr lang="ja-JP" altLang="en-US" noProof="0" dirty="0"/>
              <a:t>マスター タイトルの書式設定</a:t>
            </a:r>
          </a:p>
        </p:txBody>
      </p:sp>
      <p:sp>
        <p:nvSpPr>
          <p:cNvPr id="3" name="サブタイトル 2"/>
          <p:cNvSpPr>
            <a:spLocks noGrp="1"/>
          </p:cNvSpPr>
          <p:nvPr>
            <p:ph type="subTitle" idx="1"/>
          </p:nvPr>
        </p:nvSpPr>
        <p:spPr>
          <a:xfrm>
            <a:off x="1066800" y="4065459"/>
            <a:ext cx="10058400" cy="2033589"/>
          </a:xfrm>
        </p:spPr>
        <p:txBody>
          <a:bodyPr lIns="91440" rIns="91440" rtlCol="0">
            <a:normAutofit/>
          </a:bodyPr>
          <a:lstStyle>
            <a:lvl1pPr marL="0" indent="0" algn="ctr">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dirty="0"/>
              <a:t>マスター サブタイトルの書式設定</a:t>
            </a:r>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066800" y="3429000"/>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E92AC50-7AE3-4C00-8991-0B549F9B48A2}" type="datetime1">
              <a:rPr lang="ja-JP" altLang="en-US" noProof="0" smtClean="0"/>
              <a:t>2023/2/9</a:t>
            </a:fld>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dirty="0"/>
              <a:t>マスター タイトルの書式設定</a:t>
            </a:r>
          </a:p>
        </p:txBody>
      </p:sp>
      <p:sp>
        <p:nvSpPr>
          <p:cNvPr id="3" name="コンテンツ プレースホルダー 2"/>
          <p:cNvSpPr>
            <a:spLocks noGrp="1"/>
          </p:cNvSpPr>
          <p:nvPr>
            <p:ph idx="1"/>
          </p:nvPr>
        </p:nvSpPr>
        <p:spPr/>
        <p:txBody>
          <a:bodyPr rtlCol="0"/>
          <a:lstStyle>
            <a:lvl1pPr marL="342900" indent="-342900">
              <a:buClrTx/>
              <a:buFont typeface="Wingdings" panose="05000000000000000000" pitchFamily="2" charset="2"/>
              <a:buChar char="l"/>
              <a:defRPr sz="2000">
                <a:solidFill>
                  <a:schemeClr val="tx1"/>
                </a:solidFill>
              </a:defRPr>
            </a:lvl1pPr>
            <a:lvl2pPr marL="486918" indent="-285750">
              <a:buSzPct val="60000"/>
              <a:buFont typeface="Wingdings" panose="05000000000000000000" pitchFamily="2" charset="2"/>
              <a:buChar char="l"/>
              <a:defRPr sz="1800">
                <a:solidFill>
                  <a:schemeClr val="tx1"/>
                </a:solidFill>
              </a:defRPr>
            </a:lvl2pPr>
            <a:lvl3pPr marL="669798" indent="-285750">
              <a:buFont typeface="Arial" panose="020B0604020202020204" pitchFamily="34" charset="0"/>
              <a:buChar char="•"/>
              <a:defRPr sz="1600">
                <a:solidFill>
                  <a:schemeClr val="tx1"/>
                </a:solidFill>
              </a:defRPr>
            </a:lvl3pPr>
            <a:lvl4pPr>
              <a:defRPr sz="1600">
                <a:solidFill>
                  <a:schemeClr val="tx1"/>
                </a:solidFill>
              </a:defRPr>
            </a:lvl4pPr>
            <a:lvl5pPr>
              <a:defRPr sz="1600">
                <a:solidFill>
                  <a:schemeClr val="tx1"/>
                </a:solidFill>
              </a:defRPr>
            </a:lvl5p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a:xfrm>
            <a:off x="8218426" y="6492875"/>
            <a:ext cx="2584851" cy="365125"/>
          </a:xfrm>
        </p:spPr>
        <p:txBody>
          <a:bodyPr rtlCol="0"/>
          <a:lstStyle/>
          <a:p>
            <a:pPr rtl="0"/>
            <a:fld id="{B5A14C9E-B909-4119-A92D-302136B5D192}" type="datetime1">
              <a:rPr lang="ja-JP" altLang="en-US" noProof="0" smtClean="0"/>
              <a:t>2023/2/9</a:t>
            </a:fld>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a:xfrm>
            <a:off x="1097280" y="6492875"/>
            <a:ext cx="6818263" cy="365125"/>
          </a:xfrm>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a:xfrm>
            <a:off x="10993582" y="6492875"/>
            <a:ext cx="780011" cy="365125"/>
          </a:xfrm>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7" y="6561726"/>
            <a:ext cx="12188825" cy="35841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gn="ctr">
              <a:lnSpc>
                <a:spcPct val="90000"/>
              </a:lnSpc>
              <a:defRPr sz="8000" b="0">
                <a:solidFill>
                  <a:schemeClr val="tx1">
                    <a:lumMod val="85000"/>
                    <a:lumOff val="15000"/>
                  </a:schemeClr>
                </a:solidFill>
              </a:defRPr>
            </a:lvl1p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dirty="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9"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a:xfrm>
            <a:off x="8212182" y="6533715"/>
            <a:ext cx="2584851" cy="365125"/>
          </a:xfrm>
        </p:spPr>
        <p:txBody>
          <a:bodyPr rtlCol="0"/>
          <a:lstStyle/>
          <a:p>
            <a:pPr rtl="0"/>
            <a:fld id="{5D9AD7DB-5C2D-4803-B945-6D5C65FAE801}" type="datetime1">
              <a:rPr lang="ja-JP" altLang="en-US" noProof="0" smtClean="0"/>
              <a:t>2023/2/9</a:t>
            </a:fld>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a:xfrm>
            <a:off x="1097280" y="6531332"/>
            <a:ext cx="6818263" cy="365125"/>
          </a:xfrm>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a:xfrm>
            <a:off x="10993581" y="6561725"/>
            <a:ext cx="780011" cy="365125"/>
          </a:xfrm>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5"/>
            <a:ext cx="10058400" cy="702301"/>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1199072"/>
            <a:ext cx="4639736" cy="4670021"/>
          </a:xfrm>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レベルあ</a:t>
            </a:r>
          </a:p>
        </p:txBody>
      </p:sp>
      <p:sp>
        <p:nvSpPr>
          <p:cNvPr id="4" name="コンテンツ プレースホルダー 3"/>
          <p:cNvSpPr>
            <a:spLocks noGrp="1"/>
          </p:cNvSpPr>
          <p:nvPr>
            <p:ph sz="half" idx="2"/>
          </p:nvPr>
        </p:nvSpPr>
        <p:spPr>
          <a:xfrm>
            <a:off x="6515944" y="1199072"/>
            <a:ext cx="4639736" cy="4670022"/>
          </a:xfrm>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4312597-2FD1-426B-8409-A5996818093E}" type="datetime1">
              <a:rPr lang="ja-JP" altLang="en-US" noProof="0" smtClean="0"/>
              <a:pPr rtl="0"/>
              <a:t>2023/2/9</a:t>
            </a:fld>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
        <p:nvSpPr>
          <p:cNvPr id="11" name="日付プレースホルダー 1">
            <a:extLst>
              <a:ext uri="{FF2B5EF4-FFF2-40B4-BE49-F238E27FC236}">
                <a16:creationId xmlns:a16="http://schemas.microsoft.com/office/drawing/2014/main" id="{6FB48514-8DC2-2653-E64E-03844525F463}"/>
              </a:ext>
            </a:extLst>
          </p:cNvPr>
          <p:cNvSpPr txBox="1">
            <a:spLocks/>
          </p:cNvSpPr>
          <p:nvPr userDrawn="1"/>
        </p:nvSpPr>
        <p:spPr>
          <a:xfrm>
            <a:off x="8570829" y="5869093"/>
            <a:ext cx="2584851" cy="365125"/>
          </a:xfrm>
          <a:prstGeom prst="rect">
            <a:avLst/>
          </a:prstGeom>
        </p:spPr>
        <p:txBody>
          <a:bodyPr vert="horz" lIns="91440" tIns="45720" rIns="91440" bIns="45720" rtlCol="0" anchor="ctr"/>
          <a:lstStyle>
            <a:defPPr rtl="0">
              <a:defRPr lang="ja-jp"/>
            </a:defPPr>
            <a:lvl1pPr marL="0" algn="r" defTabSz="914400" rtl="0" eaLnBrk="1" latinLnBrk="0" hangingPunct="1">
              <a:defRPr sz="900" kern="1200">
                <a:solidFill>
                  <a:srgbClr val="FFFFFF"/>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312597-2FD1-426B-8409-A5996818093E}" type="datetime1">
              <a:rPr lang="ja-JP" altLang="en-US" smtClean="0"/>
              <a:pPr/>
              <a:t>2023/2/9</a:t>
            </a:fld>
            <a:endParaRPr lang="ja-JP" alt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6"/>
            <a:ext cx="10058400" cy="702298"/>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1225123"/>
            <a:ext cx="4639736" cy="947835"/>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79" y="2471210"/>
            <a:ext cx="4639736" cy="3808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1194644"/>
            <a:ext cx="4639736" cy="978314"/>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3" y="2471211"/>
            <a:ext cx="4639736" cy="3808820"/>
          </a:xfrm>
        </p:spPr>
        <p:txBody>
          <a:bodyPr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3686474-A539-4B07-9C9A-3C6047BCD752}" type="datetime1">
              <a:rPr lang="ja-JP" altLang="en-US" noProof="0" smtClean="0"/>
              <a:t>2023/2/9</a:t>
            </a:fld>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E91C78F8-BDCE-47C9-9553-0430EF1F81F1}" type="datetime1">
              <a:rPr lang="ja-JP" altLang="en-US" noProof="0" smtClean="0"/>
              <a:t>2023/2/9</a:t>
            </a:fld>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
        <p:nvSpPr>
          <p:cNvPr id="3" name="コンテンツ プレースホルダー 2">
            <a:extLst>
              <a:ext uri="{FF2B5EF4-FFF2-40B4-BE49-F238E27FC236}">
                <a16:creationId xmlns:a16="http://schemas.microsoft.com/office/drawing/2014/main" id="{DBB714EE-000E-21D2-451D-8F6C1A0F042C}"/>
              </a:ext>
            </a:extLst>
          </p:cNvPr>
          <p:cNvSpPr>
            <a:spLocks noGrp="1"/>
          </p:cNvSpPr>
          <p:nvPr>
            <p:ph idx="1"/>
          </p:nvPr>
        </p:nvSpPr>
        <p:spPr>
          <a:xfrm>
            <a:off x="1097280" y="1167813"/>
            <a:ext cx="10058400" cy="4701281"/>
          </a:xfrm>
        </p:spPr>
        <p:txBody>
          <a:bodyPr rtlCol="0"/>
          <a:lstStyle>
            <a:lvl1pPr marL="342900" indent="-342900">
              <a:buClrTx/>
              <a:buFont typeface="Wingdings" panose="05000000000000000000" pitchFamily="2" charset="2"/>
              <a:buChar char="l"/>
              <a:defRPr sz="2000">
                <a:solidFill>
                  <a:schemeClr val="tx1"/>
                </a:solidFill>
              </a:defRPr>
            </a:lvl1pPr>
            <a:lvl2pPr marL="486918" indent="-285750">
              <a:buSzPct val="60000"/>
              <a:buFont typeface="Wingdings" panose="05000000000000000000" pitchFamily="2" charset="2"/>
              <a:buChar char="l"/>
              <a:defRPr sz="1800">
                <a:solidFill>
                  <a:schemeClr val="tx1"/>
                </a:solidFill>
              </a:defRPr>
            </a:lvl2pPr>
            <a:lvl3pPr marL="669798" indent="-285750">
              <a:buFont typeface="Arial" panose="020B0604020202020204" pitchFamily="34" charset="0"/>
              <a:buChar char="•"/>
              <a:defRPr sz="1600">
                <a:solidFill>
                  <a:schemeClr val="tx1"/>
                </a:solidFill>
              </a:defRPr>
            </a:lvl3pPr>
            <a:lvl4pPr>
              <a:defRPr sz="1600">
                <a:solidFill>
                  <a:schemeClr val="tx1"/>
                </a:solidFill>
              </a:defRPr>
            </a:lvl4pPr>
            <a:lvl5pPr>
              <a:defRPr sz="1600">
                <a:solidFill>
                  <a:schemeClr val="tx1"/>
                </a:solidFill>
              </a:defRPr>
            </a:lvl5p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7" y="6492874"/>
            <a:ext cx="12188825" cy="36512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6E7DBC9A-C6DC-44C1-97AF-20D612BD488A}" type="datetime1">
              <a:rPr lang="ja-JP" altLang="en-US" noProof="0" smtClean="0"/>
              <a:t>2023/2/9</a:t>
            </a:fld>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7" y="786384"/>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801"/>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6" y="3043052"/>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2"/>
            <a:ext cx="3517568" cy="365125"/>
          </a:xfrm>
        </p:spPr>
        <p:txBody>
          <a:bodyPr rtlCol="0"/>
          <a:lstStyle>
            <a:lvl1pPr algn="l">
              <a:defRPr/>
            </a:lvl1pPr>
          </a:lstStyle>
          <a:p>
            <a:pPr rtl="0"/>
            <a:fld id="{CC068414-B2ED-4156-90F4-EC48FCA7224C}" type="datetime1">
              <a:rPr lang="ja-JP" altLang="en-US" noProof="0" smtClean="0"/>
              <a:t>2023/2/9</a:t>
            </a:fld>
            <a:endParaRPr lang="ja-JP" altLang="en-US" noProof="0" dirty="0"/>
          </a:p>
        </p:txBody>
      </p:sp>
      <p:sp>
        <p:nvSpPr>
          <p:cNvPr id="6" name="フッター プレースホルダー 5"/>
          <p:cNvSpPr>
            <a:spLocks noGrp="1"/>
          </p:cNvSpPr>
          <p:nvPr>
            <p:ph type="ftr" sz="quarter" idx="11"/>
          </p:nvPr>
        </p:nvSpPr>
        <p:spPr>
          <a:xfrm>
            <a:off x="5458984" y="6446522"/>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1"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7"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80"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fld id="{C1DBFC6B-FCFF-42D5-8C2D-B0E23E446F73}" type="datetime1">
              <a:rPr lang="ja-JP" altLang="en-US" noProof="0" smtClean="0"/>
              <a:t>2023/2/9</a:t>
            </a:fld>
            <a:endParaRPr lang="ja-JP" altLang="en-US" noProof="0" dirty="0"/>
          </a:p>
        </p:txBody>
      </p:sp>
      <p:sp>
        <p:nvSpPr>
          <p:cNvPr id="6" name="フッター プレースホルダー 5"/>
          <p:cNvSpPr>
            <a:spLocks noGrp="1"/>
          </p:cNvSpPr>
          <p:nvPr>
            <p:ph type="ftr" sz="quarter" idx="11"/>
          </p:nvPr>
        </p:nvSpPr>
        <p:spPr>
          <a:xfrm>
            <a:off x="1097279" y="6446840"/>
            <a:ext cx="6818263"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7" y="6492874"/>
            <a:ext cx="12188825" cy="36512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741872" y="286605"/>
            <a:ext cx="10413808" cy="702301"/>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301925" y="1167813"/>
            <a:ext cx="10853755" cy="470128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0805" y="6492875"/>
            <a:ext cx="2584851" cy="365125"/>
          </a:xfrm>
          <a:prstGeom prst="rect">
            <a:avLst/>
          </a:prstGeom>
        </p:spPr>
        <p:txBody>
          <a:bodyPr vert="horz" lIns="91440" tIns="45720" rIns="91440" bIns="45720" rtlCol="0" anchor="ctr"/>
          <a:lstStyle>
            <a:lvl1pPr algn="r">
              <a:defRPr sz="900">
                <a:solidFill>
                  <a:srgbClr val="FFFFFF"/>
                </a:solidFill>
                <a:latin typeface="Meiryo UI" panose="020B0604030504040204" pitchFamily="50" charset="-128"/>
                <a:ea typeface="Meiryo UI" panose="020B0604030504040204" pitchFamily="50" charset="-128"/>
              </a:defRPr>
            </a:lvl1pPr>
          </a:lstStyle>
          <a:p>
            <a:fld id="{FFFE222B-5681-4F4B-9E10-DC4FB5B9D026}" type="datetime1">
              <a:rPr lang="ja-JP" altLang="en-US" noProof="0" smtClean="0"/>
              <a:t>2023/2/9</a:t>
            </a:fld>
            <a:endParaRPr lang="ja-JP" altLang="en-US" noProof="0" dirty="0"/>
          </a:p>
        </p:txBody>
      </p:sp>
      <p:sp>
        <p:nvSpPr>
          <p:cNvPr id="5" name="フッター プレースホルダー 4"/>
          <p:cNvSpPr>
            <a:spLocks noGrp="1"/>
          </p:cNvSpPr>
          <p:nvPr>
            <p:ph type="ftr" sz="quarter" idx="3"/>
          </p:nvPr>
        </p:nvSpPr>
        <p:spPr>
          <a:xfrm>
            <a:off x="1089659" y="6492875"/>
            <a:ext cx="6818263" cy="365125"/>
          </a:xfrm>
          <a:prstGeom prst="rect">
            <a:avLst/>
          </a:prstGeom>
        </p:spPr>
        <p:txBody>
          <a:bodyPr vert="horz" lIns="91440" tIns="45720" rIns="91440" bIns="45720" rtlCol="0" anchor="ctr"/>
          <a:lstStyle>
            <a:lvl1pPr algn="l">
              <a:defRPr sz="9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85961" y="6492875"/>
            <a:ext cx="780011" cy="365125"/>
          </a:xfrm>
          <a:prstGeom prst="rect">
            <a:avLst/>
          </a:prstGeom>
        </p:spPr>
        <p:txBody>
          <a:bodyPr vert="horz" lIns="91440" tIns="45720" rIns="91440" bIns="45720" rtlCol="0" anchor="ctr"/>
          <a:lstStyle>
            <a:lvl1pPr algn="l">
              <a:defRPr sz="9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a:cxnSpLocks/>
          </p:cNvCxnSpPr>
          <p:nvPr/>
        </p:nvCxnSpPr>
        <p:spPr>
          <a:xfrm>
            <a:off x="0" y="1078359"/>
            <a:ext cx="11064239"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E116648-29EF-2D49-0420-7E144AF9242F}"/>
              </a:ext>
            </a:extLst>
          </p:cNvPr>
          <p:cNvSpPr/>
          <p:nvPr userDrawn="1"/>
        </p:nvSpPr>
        <p:spPr>
          <a:xfrm>
            <a:off x="8626" y="286604"/>
            <a:ext cx="293299" cy="791755"/>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B4E087E-2429-29E3-2973-6E03E391251E}"/>
              </a:ext>
            </a:extLst>
          </p:cNvPr>
          <p:cNvSpPr/>
          <p:nvPr userDrawn="1"/>
        </p:nvSpPr>
        <p:spPr>
          <a:xfrm>
            <a:off x="434915" y="286604"/>
            <a:ext cx="74043" cy="791755"/>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60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90.png"/><Relationship Id="rId7" Type="http://schemas.openxmlformats.org/officeDocument/2006/relationships/image" Target="../media/image500.png"/><Relationship Id="rId12" Type="http://schemas.openxmlformats.org/officeDocument/2006/relationships/image" Target="../media/image55.png"/><Relationship Id="rId17" Type="http://schemas.openxmlformats.org/officeDocument/2006/relationships/image" Target="../media/image75.png"/><Relationship Id="rId2" Type="http://schemas.openxmlformats.org/officeDocument/2006/relationships/notesSlide" Target="../notesSlides/notesSlide14.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53.png"/><Relationship Id="rId19"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52.pn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png"/><Relationship Id="rId3"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21.png"/><Relationship Id="rId1"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image" Target="../media/image12.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8.png"/><Relationship Id="rId3" Type="http://schemas.openxmlformats.org/officeDocument/2006/relationships/image" Target="../media/image47.png"/><Relationship Id="rId7" Type="http://schemas.openxmlformats.org/officeDocument/2006/relationships/image" Target="../media/image160.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7.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7.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8C534-C54E-C15F-EDEC-70B6639732E9}"/>
              </a:ext>
            </a:extLst>
          </p:cNvPr>
          <p:cNvSpPr>
            <a:spLocks noGrp="1"/>
          </p:cNvSpPr>
          <p:nvPr>
            <p:ph type="ctrTitle"/>
          </p:nvPr>
        </p:nvSpPr>
        <p:spPr>
          <a:xfrm>
            <a:off x="1066800" y="1771324"/>
            <a:ext cx="10058400" cy="1453896"/>
          </a:xfrm>
        </p:spPr>
        <p:txBody>
          <a:bodyPr>
            <a:normAutofit/>
          </a:bodyPr>
          <a:lstStyle/>
          <a:p>
            <a:r>
              <a:rPr kumimoji="1" lang="ja-JP" altLang="en-US" sz="4000" dirty="0">
                <a:solidFill>
                  <a:schemeClr val="tx1"/>
                </a:solidFill>
              </a:rPr>
              <a:t>二個体間協調に基づく重みづけ行動評価による</a:t>
            </a:r>
            <a:br>
              <a:rPr kumimoji="1" lang="en-US" altLang="ja-JP" sz="4000" dirty="0">
                <a:solidFill>
                  <a:schemeClr val="tx1"/>
                </a:solidFill>
              </a:rPr>
            </a:br>
            <a:r>
              <a:rPr kumimoji="1" lang="ja-JP" altLang="en-US" sz="4000" dirty="0">
                <a:solidFill>
                  <a:schemeClr val="tx1"/>
                </a:solidFill>
              </a:rPr>
              <a:t>マルチエージェント逆強化学習</a:t>
            </a:r>
          </a:p>
        </p:txBody>
      </p:sp>
      <p:sp>
        <p:nvSpPr>
          <p:cNvPr id="3" name="字幕 2">
            <a:extLst>
              <a:ext uri="{FF2B5EF4-FFF2-40B4-BE49-F238E27FC236}">
                <a16:creationId xmlns:a16="http://schemas.microsoft.com/office/drawing/2014/main" id="{E5601E10-BE8C-34FD-7425-F3A8630C8436}"/>
              </a:ext>
            </a:extLst>
          </p:cNvPr>
          <p:cNvSpPr>
            <a:spLocks noGrp="1"/>
          </p:cNvSpPr>
          <p:nvPr>
            <p:ph type="subTitle" idx="1"/>
          </p:nvPr>
        </p:nvSpPr>
        <p:spPr>
          <a:xfrm>
            <a:off x="1066800" y="3771900"/>
            <a:ext cx="10058400" cy="1576034"/>
          </a:xfrm>
        </p:spPr>
        <p:txBody>
          <a:bodyPr>
            <a:normAutofit lnSpcReduction="10000"/>
          </a:bodyPr>
          <a:lstStyle/>
          <a:p>
            <a:r>
              <a:rPr lang="en-US" altLang="ja-JP" dirty="0">
                <a:latin typeface="Meiryo UI" panose="020B0604030504040204" pitchFamily="50" charset="-128"/>
              </a:rPr>
              <a:t>2022 </a:t>
            </a:r>
            <a:r>
              <a:rPr lang="ja-JP" altLang="en-US" dirty="0">
                <a:latin typeface="Meiryo UI" panose="020B0604030504040204" pitchFamily="50" charset="-128"/>
              </a:rPr>
              <a:t>年度 卒研発表</a:t>
            </a:r>
            <a:endParaRPr lang="en-US" altLang="ja-JP" dirty="0">
              <a:latin typeface="Meiryo UI" panose="020B0604030504040204" pitchFamily="50" charset="-128"/>
            </a:endParaRPr>
          </a:p>
          <a:p>
            <a:r>
              <a:rPr lang="en-US" altLang="ja-JP" dirty="0">
                <a:latin typeface="Meiryo UI" panose="020B0604030504040204" pitchFamily="50" charset="-128"/>
              </a:rPr>
              <a:t>I </a:t>
            </a:r>
            <a:r>
              <a:rPr lang="ja-JP" altLang="en-US" dirty="0">
                <a:latin typeface="Meiryo UI" panose="020B0604030504040204" pitchFamily="50" charset="-128"/>
              </a:rPr>
              <a:t>類 メディア情報学プログラム</a:t>
            </a:r>
            <a:endParaRPr kumimoji="1" lang="en-US" altLang="ja-JP" dirty="0">
              <a:latin typeface="Meiryo UI" panose="020B0604030504040204" pitchFamily="50" charset="-128"/>
            </a:endParaRPr>
          </a:p>
          <a:p>
            <a:r>
              <a:rPr kumimoji="1" lang="ja-JP" altLang="en-US" dirty="0">
                <a:latin typeface="Meiryo UI" panose="020B0604030504040204" pitchFamily="50" charset="-128"/>
              </a:rPr>
              <a:t>高玉</a:t>
            </a:r>
            <a:r>
              <a:rPr lang="ja-JP" altLang="en-US" dirty="0">
                <a:latin typeface="Meiryo UI" panose="020B0604030504040204" pitchFamily="50" charset="-128"/>
              </a:rPr>
              <a:t>研究室 </a:t>
            </a:r>
            <a:r>
              <a:rPr lang="en-US" altLang="ja-JP" dirty="0">
                <a:latin typeface="Meiryo UI" panose="020B0604030504040204" pitchFamily="50" charset="-128"/>
              </a:rPr>
              <a:t>1910094 </a:t>
            </a:r>
            <a:r>
              <a:rPr kumimoji="1" lang="ja-JP" altLang="en-US" dirty="0">
                <a:latin typeface="Meiryo UI" panose="020B0604030504040204" pitchFamily="50" charset="-128"/>
              </a:rPr>
              <a:t>植木駿介</a:t>
            </a:r>
          </a:p>
        </p:txBody>
      </p:sp>
    </p:spTree>
    <p:extLst>
      <p:ext uri="{BB962C8B-B14F-4D97-AF65-F5344CB8AC3E}">
        <p14:creationId xmlns:p14="http://schemas.microsoft.com/office/powerpoint/2010/main" val="1636513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コンテンツ プレースホルダー 2">
            <a:extLst>
              <a:ext uri="{FF2B5EF4-FFF2-40B4-BE49-F238E27FC236}">
                <a16:creationId xmlns:a16="http://schemas.microsoft.com/office/drawing/2014/main" id="{BDD27136-B5E1-F447-E4FF-857095B3B848}"/>
              </a:ext>
            </a:extLst>
          </p:cNvPr>
          <p:cNvSpPr>
            <a:spLocks noGrp="1"/>
          </p:cNvSpPr>
          <p:nvPr>
            <p:ph idx="1"/>
          </p:nvPr>
        </p:nvSpPr>
        <p:spPr>
          <a:xfrm>
            <a:off x="301942" y="1137920"/>
            <a:ext cx="10853738" cy="4700588"/>
          </a:xfrm>
        </p:spPr>
        <p:txBody>
          <a:bodyPr>
            <a:normAutofit/>
          </a:bodyPr>
          <a:lstStyle/>
          <a:p>
            <a:pPr marL="0" indent="0">
              <a:buNone/>
            </a:pPr>
            <a:r>
              <a:rPr lang="ja-JP" altLang="en-US" sz="2400" b="1" dirty="0"/>
              <a:t>従来手法：</a:t>
            </a:r>
            <a:r>
              <a:rPr lang="ja-JP" altLang="en-US" sz="2400" dirty="0"/>
              <a:t>解決不可</a:t>
            </a:r>
            <a:endParaRPr lang="en-US" altLang="ja-JP" sz="2400" dirty="0"/>
          </a:p>
          <a:p>
            <a:pPr marL="0" indent="0">
              <a:buNone/>
            </a:pPr>
            <a:r>
              <a:rPr lang="ja-JP" altLang="en-US" sz="2400" b="1" dirty="0"/>
              <a:t>提案手法：</a:t>
            </a:r>
            <a:r>
              <a:rPr lang="ja-JP" altLang="en-US" sz="2400" dirty="0"/>
              <a:t>重みづけ評価により，収束速度の向上，学習の安定性が向上</a:t>
            </a:r>
            <a:endParaRPr lang="en-US" altLang="ja-JP" sz="2400" dirty="0"/>
          </a:p>
          <a:p>
            <a:pPr marL="0" indent="0">
              <a:buNone/>
            </a:pPr>
            <a:endParaRPr lang="en-US" altLang="ja-JP" sz="2400" b="1" dirty="0"/>
          </a:p>
          <a:p>
            <a:endParaRPr lang="en-US" altLang="ja-JP" sz="2400" b="1" dirty="0"/>
          </a:p>
          <a:p>
            <a:pPr marL="201168" lvl="1" indent="0">
              <a:buNone/>
            </a:pPr>
            <a:endParaRPr lang="en-US" altLang="ja-JP" sz="2600" b="1" dirty="0"/>
          </a:p>
          <a:p>
            <a:endParaRPr lang="en-US" altLang="ja-JP" sz="2800" b="1" dirty="0"/>
          </a:p>
          <a:p>
            <a:pPr marL="0" indent="0">
              <a:buNone/>
            </a:pPr>
            <a:endParaRPr kumimoji="1" lang="ja-JP" altLang="en-US" sz="2800" b="1" dirty="0"/>
          </a:p>
        </p:txBody>
      </p:sp>
      <p:sp>
        <p:nvSpPr>
          <p:cNvPr id="2" name="タイトル 1">
            <a:extLst>
              <a:ext uri="{FF2B5EF4-FFF2-40B4-BE49-F238E27FC236}">
                <a16:creationId xmlns:a16="http://schemas.microsoft.com/office/drawing/2014/main" id="{79795180-0DE1-4A8A-47FF-AFC7FE2B3B70}"/>
              </a:ext>
            </a:extLst>
          </p:cNvPr>
          <p:cNvSpPr>
            <a:spLocks noGrp="1"/>
          </p:cNvSpPr>
          <p:nvPr>
            <p:ph type="title"/>
          </p:nvPr>
        </p:nvSpPr>
        <p:spPr/>
        <p:txBody>
          <a:bodyPr>
            <a:normAutofit fontScale="90000"/>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1015652" y="6502062"/>
            <a:ext cx="780011" cy="365125"/>
          </a:xfrm>
        </p:spPr>
        <p:txBody>
          <a:bodyPr/>
          <a:lstStyle/>
          <a:p>
            <a:fld id="{BD36DA32-F4D7-46B8-B5F1-C142E47E0CF5}" type="slidenum">
              <a:rPr kumimoji="1" lang="ja-JP" altLang="en-US" smtClean="0"/>
              <a:t>10</a:t>
            </a:fld>
            <a:endParaRPr kumimoji="1" lang="ja-JP" altLang="en-US" dirty="0"/>
          </a:p>
        </p:txBody>
      </p:sp>
      <p:graphicFrame>
        <p:nvGraphicFramePr>
          <p:cNvPr id="83" name="表 83">
            <a:extLst>
              <a:ext uri="{FF2B5EF4-FFF2-40B4-BE49-F238E27FC236}">
                <a16:creationId xmlns:a16="http://schemas.microsoft.com/office/drawing/2014/main" id="{A68F71B9-E321-6715-0091-D29F35357566}"/>
              </a:ext>
            </a:extLst>
          </p:cNvPr>
          <p:cNvGraphicFramePr>
            <a:graphicFrameLocks noGrp="1"/>
          </p:cNvGraphicFramePr>
          <p:nvPr>
            <p:extLst>
              <p:ext uri="{D42A27DB-BD31-4B8C-83A1-F6EECF244321}">
                <p14:modId xmlns:p14="http://schemas.microsoft.com/office/powerpoint/2010/main" val="2656526260"/>
              </p:ext>
            </p:extLst>
          </p:nvPr>
        </p:nvGraphicFramePr>
        <p:xfrm>
          <a:off x="6096000" y="3022537"/>
          <a:ext cx="5594248" cy="1445895"/>
        </p:xfrm>
        <a:graphic>
          <a:graphicData uri="http://schemas.openxmlformats.org/drawingml/2006/table">
            <a:tbl>
              <a:tblPr firstRow="1" bandRow="1">
                <a:tableStyleId>{073A0DAA-6AF3-43AB-8588-CEC1D06C72B9}</a:tableStyleId>
              </a:tblPr>
              <a:tblGrid>
                <a:gridCol w="2797124">
                  <a:extLst>
                    <a:ext uri="{9D8B030D-6E8A-4147-A177-3AD203B41FA5}">
                      <a16:colId xmlns:a16="http://schemas.microsoft.com/office/drawing/2014/main" val="742894083"/>
                    </a:ext>
                  </a:extLst>
                </a:gridCol>
                <a:gridCol w="2797124">
                  <a:extLst>
                    <a:ext uri="{9D8B030D-6E8A-4147-A177-3AD203B41FA5}">
                      <a16:colId xmlns:a16="http://schemas.microsoft.com/office/drawing/2014/main" val="814979702"/>
                    </a:ext>
                  </a:extLst>
                </a:gridCol>
              </a:tblGrid>
              <a:tr h="481965">
                <a:tc>
                  <a:txBody>
                    <a:bodyPr/>
                    <a:lstStyle/>
                    <a:p>
                      <a:pPr algn="ctr"/>
                      <a:endParaRPr kumimoji="1" lang="ja-JP" altLang="en-US" dirty="0"/>
                    </a:p>
                  </a:txBody>
                  <a:tcPr/>
                </a:tc>
                <a:tc>
                  <a:txBody>
                    <a:bodyPr/>
                    <a:lstStyle/>
                    <a:p>
                      <a:pPr algn="ctr"/>
                      <a:r>
                        <a:rPr kumimoji="1" lang="ja-JP" altLang="en-US" dirty="0"/>
                        <a:t>標準偏差</a:t>
                      </a:r>
                    </a:p>
                  </a:txBody>
                  <a:tcPr/>
                </a:tc>
                <a:extLst>
                  <a:ext uri="{0D108BD9-81ED-4DB2-BD59-A6C34878D82A}">
                    <a16:rowId xmlns:a16="http://schemas.microsoft.com/office/drawing/2014/main" val="2958626563"/>
                  </a:ext>
                </a:extLst>
              </a:tr>
              <a:tr h="481965">
                <a:tc>
                  <a:txBody>
                    <a:bodyPr/>
                    <a:lstStyle/>
                    <a:p>
                      <a:pPr algn="ctr"/>
                      <a:r>
                        <a:rPr kumimoji="1" lang="en-US" altLang="ja-JP" b="1" dirty="0">
                          <a:latin typeface="Meiryo UI" panose="020B0604030504040204" pitchFamily="50" charset="-128"/>
                          <a:ea typeface="Meiryo UI" panose="020B0604030504040204" pitchFamily="50" charset="-128"/>
                        </a:rPr>
                        <a:t>TC-MAIRL</a:t>
                      </a:r>
                      <a:endParaRPr kumimoji="1" lang="ja-JP" altLang="en-US" b="1" dirty="0">
                        <a:latin typeface="Meiryo UI" panose="020B0604030504040204" pitchFamily="50" charset="-128"/>
                        <a:ea typeface="Meiryo UI" panose="020B0604030504040204" pitchFamily="50" charset="-128"/>
                      </a:endParaRPr>
                    </a:p>
                  </a:txBody>
                  <a:tcPr/>
                </a:tc>
                <a:tc>
                  <a:txBody>
                    <a:bodyPr/>
                    <a:lstStyle/>
                    <a:p>
                      <a:pPr algn="ctr"/>
                      <a:r>
                        <a:rPr kumimoji="1" lang="en-US" altLang="ja-JP" dirty="0">
                          <a:latin typeface="Meiryo UI" panose="020B0604030504040204" pitchFamily="50" charset="-128"/>
                          <a:ea typeface="Meiryo UI" panose="020B0604030504040204" pitchFamily="50" charset="-128"/>
                        </a:rPr>
                        <a:t>2.79</a:t>
                      </a:r>
                      <a:endParaRPr kumimoji="1" lang="ja-JP" altLang="en-US"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919487576"/>
                  </a:ext>
                </a:extLst>
              </a:tr>
              <a:tr h="481965">
                <a:tc>
                  <a:txBody>
                    <a:bodyPr/>
                    <a:lstStyle/>
                    <a:p>
                      <a:pPr algn="ctr"/>
                      <a:r>
                        <a:rPr kumimoji="1" lang="en-US" altLang="ja-JP" b="1" dirty="0">
                          <a:latin typeface="Meiryo UI" panose="020B0604030504040204" pitchFamily="50" charset="-128"/>
                          <a:ea typeface="Meiryo UI" panose="020B0604030504040204" pitchFamily="50" charset="-128"/>
                        </a:rPr>
                        <a:t>WTC-MAIRL</a:t>
                      </a:r>
                      <a:endParaRPr kumimoji="1" lang="ja-JP" altLang="en-US" b="1" dirty="0">
                        <a:latin typeface="Meiryo UI" panose="020B0604030504040204" pitchFamily="50" charset="-128"/>
                        <a:ea typeface="Meiryo UI" panose="020B0604030504040204" pitchFamily="50" charset="-128"/>
                      </a:endParaRPr>
                    </a:p>
                  </a:txBody>
                  <a:tcPr/>
                </a:tc>
                <a:tc>
                  <a:txBody>
                    <a:bodyPr/>
                    <a:lstStyle/>
                    <a:p>
                      <a:pPr algn="ctr"/>
                      <a:r>
                        <a:rPr kumimoji="1" lang="en-US" altLang="ja-JP" b="1" dirty="0">
                          <a:solidFill>
                            <a:schemeClr val="bg2"/>
                          </a:solidFill>
                          <a:latin typeface="Meiryo UI" panose="020B0604030504040204" pitchFamily="50" charset="-128"/>
                          <a:ea typeface="Meiryo UI" panose="020B0604030504040204" pitchFamily="50" charset="-128"/>
                        </a:rPr>
                        <a:t>1.87</a:t>
                      </a:r>
                      <a:endParaRPr kumimoji="1" lang="ja-JP" altLang="en-US" b="1" dirty="0">
                        <a:solidFill>
                          <a:schemeClr val="bg2"/>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79514909"/>
                  </a:ext>
                </a:extLst>
              </a:tr>
            </a:tbl>
          </a:graphicData>
        </a:graphic>
      </p:graphicFrame>
      <p:sp>
        <p:nvSpPr>
          <p:cNvPr id="3" name="テキスト ボックス 2">
            <a:extLst>
              <a:ext uri="{FF2B5EF4-FFF2-40B4-BE49-F238E27FC236}">
                <a16:creationId xmlns:a16="http://schemas.microsoft.com/office/drawing/2014/main" id="{F21E711B-7FCE-B8A0-0272-D3E292E55D9C}"/>
              </a:ext>
            </a:extLst>
          </p:cNvPr>
          <p:cNvSpPr txBox="1"/>
          <p:nvPr/>
        </p:nvSpPr>
        <p:spPr>
          <a:xfrm>
            <a:off x="7332188" y="2397168"/>
            <a:ext cx="3586479"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標準偏差の平均値</a:t>
            </a:r>
            <a:endParaRPr kumimoji="1" lang="en-US" altLang="ja-JP" sz="2400" b="1" dirty="0">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40A7C1D5-5FA1-172C-D43B-1099C2B43671}"/>
              </a:ext>
            </a:extLst>
          </p:cNvPr>
          <p:cNvGrpSpPr/>
          <p:nvPr/>
        </p:nvGrpSpPr>
        <p:grpSpPr>
          <a:xfrm>
            <a:off x="301942" y="2471604"/>
            <a:ext cx="5188218" cy="3698681"/>
            <a:chOff x="458202" y="1943959"/>
            <a:chExt cx="5637798" cy="4427603"/>
          </a:xfrm>
        </p:grpSpPr>
        <p:grpSp>
          <p:nvGrpSpPr>
            <p:cNvPr id="7" name="グループ化 6">
              <a:extLst>
                <a:ext uri="{FF2B5EF4-FFF2-40B4-BE49-F238E27FC236}">
                  <a16:creationId xmlns:a16="http://schemas.microsoft.com/office/drawing/2014/main" id="{925987AA-0C0B-2F1E-1FEA-1E3F57D47310}"/>
                </a:ext>
              </a:extLst>
            </p:cNvPr>
            <p:cNvGrpSpPr/>
            <p:nvPr/>
          </p:nvGrpSpPr>
          <p:grpSpPr>
            <a:xfrm>
              <a:off x="458202" y="1943959"/>
              <a:ext cx="5637798" cy="4427603"/>
              <a:chOff x="6554203" y="1765544"/>
              <a:chExt cx="5637798" cy="4427603"/>
            </a:xfrm>
          </p:grpSpPr>
          <p:pic>
            <p:nvPicPr>
              <p:cNvPr id="8" name="図 7">
                <a:extLst>
                  <a:ext uri="{FF2B5EF4-FFF2-40B4-BE49-F238E27FC236}">
                    <a16:creationId xmlns:a16="http://schemas.microsoft.com/office/drawing/2014/main" id="{22313C6C-BBC2-B57E-C668-33457B79898D}"/>
                  </a:ext>
                </a:extLst>
              </p:cNvPr>
              <p:cNvPicPr>
                <a:picLocks noChangeAspect="1"/>
              </p:cNvPicPr>
              <p:nvPr/>
            </p:nvPicPr>
            <p:blipFill>
              <a:blip r:embed="rId3"/>
              <a:stretch>
                <a:fillRect/>
              </a:stretch>
            </p:blipFill>
            <p:spPr>
              <a:xfrm>
                <a:off x="6554203" y="2071396"/>
                <a:ext cx="5637798" cy="4121751"/>
              </a:xfrm>
              <a:prstGeom prst="rect">
                <a:avLst/>
              </a:prstGeom>
            </p:spPr>
          </p:pic>
          <p:sp>
            <p:nvSpPr>
              <p:cNvPr id="65" name="テキスト ボックス 64">
                <a:extLst>
                  <a:ext uri="{FF2B5EF4-FFF2-40B4-BE49-F238E27FC236}">
                    <a16:creationId xmlns:a16="http://schemas.microsoft.com/office/drawing/2014/main" id="{B7983BEF-676F-A151-999A-B2BC59160128}"/>
                  </a:ext>
                </a:extLst>
              </p:cNvPr>
              <p:cNvSpPr txBox="1"/>
              <p:nvPr/>
            </p:nvSpPr>
            <p:spPr>
              <a:xfrm>
                <a:off x="8555850" y="1765544"/>
                <a:ext cx="2237365" cy="461664"/>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平均ステップ数</a:t>
                </a:r>
                <a:endParaRPr kumimoji="1" lang="en-US" altLang="ja-JP" sz="2400" b="1" dirty="0">
                  <a:latin typeface="Meiryo UI" panose="020B0604030504040204" pitchFamily="50" charset="-128"/>
                  <a:ea typeface="Meiryo UI" panose="020B0604030504040204" pitchFamily="50" charset="-128"/>
                </a:endParaRPr>
              </a:p>
            </p:txBody>
          </p:sp>
        </p:grpSp>
        <p:pic>
          <p:nvPicPr>
            <p:cNvPr id="9" name="図 8">
              <a:extLst>
                <a:ext uri="{FF2B5EF4-FFF2-40B4-BE49-F238E27FC236}">
                  <a16:creationId xmlns:a16="http://schemas.microsoft.com/office/drawing/2014/main" id="{3C32890A-310F-3D2B-9BE8-962016C832F0}"/>
                </a:ext>
              </a:extLst>
            </p:cNvPr>
            <p:cNvPicPr>
              <a:picLocks noChangeAspect="1"/>
            </p:cNvPicPr>
            <p:nvPr/>
          </p:nvPicPr>
          <p:blipFill>
            <a:blip r:embed="rId4"/>
            <a:stretch>
              <a:fillRect/>
            </a:stretch>
          </p:blipFill>
          <p:spPr>
            <a:xfrm>
              <a:off x="5364780" y="4103076"/>
              <a:ext cx="388319" cy="190527"/>
            </a:xfrm>
            <a:prstGeom prst="rect">
              <a:avLst/>
            </a:prstGeom>
          </p:spPr>
        </p:pic>
      </p:grpSp>
    </p:spTree>
    <p:extLst>
      <p:ext uri="{BB962C8B-B14F-4D97-AF65-F5344CB8AC3E}">
        <p14:creationId xmlns:p14="http://schemas.microsoft.com/office/powerpoint/2010/main" val="36422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5B9028D0-2CE3-F630-5091-6EBEB148D554}"/>
              </a:ext>
            </a:extLst>
          </p:cNvPr>
          <p:cNvPicPr>
            <a:picLocks noChangeAspect="1"/>
          </p:cNvPicPr>
          <p:nvPr/>
        </p:nvPicPr>
        <p:blipFill>
          <a:blip r:embed="rId3"/>
          <a:stretch>
            <a:fillRect/>
          </a:stretch>
        </p:blipFill>
        <p:spPr>
          <a:xfrm>
            <a:off x="4832788" y="860801"/>
            <a:ext cx="7323698" cy="457264"/>
          </a:xfrm>
          <a:prstGeom prst="rect">
            <a:avLst/>
          </a:prstGeom>
        </p:spPr>
      </p:pic>
      <p:pic>
        <p:nvPicPr>
          <p:cNvPr id="6" name="図 5" descr="カレンダー&#10;&#10;自動的に生成された説明">
            <a:extLst>
              <a:ext uri="{FF2B5EF4-FFF2-40B4-BE49-F238E27FC236}">
                <a16:creationId xmlns:a16="http://schemas.microsoft.com/office/drawing/2014/main" id="{3A69E9EB-86E3-6E88-556D-69CB0B650544}"/>
              </a:ext>
            </a:extLst>
          </p:cNvPr>
          <p:cNvPicPr>
            <a:picLocks noChangeAspect="1"/>
          </p:cNvPicPr>
          <p:nvPr/>
        </p:nvPicPr>
        <p:blipFill rotWithShape="1">
          <a:blip r:embed="rId4"/>
          <a:srcRect r="3322" b="21781"/>
          <a:stretch/>
        </p:blipFill>
        <p:spPr>
          <a:xfrm>
            <a:off x="6096000" y="1725091"/>
            <a:ext cx="6096881" cy="4679487"/>
          </a:xfrm>
          <a:prstGeom prst="rect">
            <a:avLst/>
          </a:prstGeom>
        </p:spPr>
      </p:pic>
      <p:pic>
        <p:nvPicPr>
          <p:cNvPr id="3" name="図 2">
            <a:extLst>
              <a:ext uri="{FF2B5EF4-FFF2-40B4-BE49-F238E27FC236}">
                <a16:creationId xmlns:a16="http://schemas.microsoft.com/office/drawing/2014/main" id="{E622037A-9314-B1D9-B3A7-546261590E87}"/>
              </a:ext>
            </a:extLst>
          </p:cNvPr>
          <p:cNvPicPr>
            <a:picLocks noChangeAspect="1"/>
          </p:cNvPicPr>
          <p:nvPr/>
        </p:nvPicPr>
        <p:blipFill>
          <a:blip r:embed="rId5"/>
          <a:stretch>
            <a:fillRect/>
          </a:stretch>
        </p:blipFill>
        <p:spPr>
          <a:xfrm>
            <a:off x="4958157" y="884845"/>
            <a:ext cx="1248968" cy="1056038"/>
          </a:xfrm>
          <a:prstGeom prst="rect">
            <a:avLst/>
          </a:prstGeom>
        </p:spPr>
      </p:pic>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1015652" y="6502062"/>
            <a:ext cx="780011" cy="365125"/>
          </a:xfrm>
        </p:spPr>
        <p:txBody>
          <a:bodyPr/>
          <a:lstStyle/>
          <a:p>
            <a:fld id="{BD36DA32-F4D7-46B8-B5F1-C142E47E0CF5}" type="slidenum">
              <a:rPr kumimoji="1" lang="ja-JP" altLang="en-US" smtClean="0"/>
              <a:t>11</a:t>
            </a:fld>
            <a:endParaRPr kumimoji="1" lang="ja-JP" altLang="en-US" dirty="0"/>
          </a:p>
        </p:txBody>
      </p:sp>
      <p:sp>
        <p:nvSpPr>
          <p:cNvPr id="7" name="テキスト ボックス 6">
            <a:extLst>
              <a:ext uri="{FF2B5EF4-FFF2-40B4-BE49-F238E27FC236}">
                <a16:creationId xmlns:a16="http://schemas.microsoft.com/office/drawing/2014/main" id="{E0EE0FC2-5285-D2AD-595F-519ED0C5367E}"/>
              </a:ext>
            </a:extLst>
          </p:cNvPr>
          <p:cNvSpPr txBox="1"/>
          <p:nvPr/>
        </p:nvSpPr>
        <p:spPr>
          <a:xfrm>
            <a:off x="5946184" y="46888"/>
            <a:ext cx="6045783" cy="461665"/>
          </a:xfrm>
          <a:prstGeom prst="rect">
            <a:avLst/>
          </a:prstGeom>
          <a:noFill/>
        </p:spPr>
        <p:txBody>
          <a:bodyPr wrap="square" rtlCol="0">
            <a:spAutoFit/>
          </a:bodyPr>
          <a:lstStyle/>
          <a:p>
            <a:r>
              <a:rPr kumimoji="1" lang="ja-JP" altLang="en-US" sz="2400" dirty="0"/>
              <a:t>エキスパート行動の結果</a:t>
            </a:r>
            <a:r>
              <a:rPr kumimoji="1" lang="ja-JP" altLang="en-US" sz="2400" dirty="0">
                <a:latin typeface="Meiryo UI" panose="020B0604030504040204" pitchFamily="50" charset="-128"/>
                <a:ea typeface="Meiryo UI" panose="020B0604030504040204" pitchFamily="50" charset="-128"/>
              </a:rPr>
              <a:t>（</a:t>
            </a:r>
            <a:r>
              <a:rPr kumimoji="1" lang="en-US" altLang="ja-JP" sz="2400" dirty="0">
                <a:latin typeface="Meiryo UI" panose="020B0604030504040204" pitchFamily="50" charset="-128"/>
                <a:ea typeface="Meiryo UI" panose="020B0604030504040204" pitchFamily="50" charset="-128"/>
              </a:rPr>
              <a:t> WTC-MAIRL </a:t>
            </a:r>
            <a:r>
              <a:rPr kumimoji="1" lang="ja-JP" altLang="en-US" sz="2400" dirty="0">
                <a:latin typeface="Meiryo UI" panose="020B0604030504040204" pitchFamily="50" charset="-128"/>
                <a:ea typeface="Meiryo UI" panose="020B0604030504040204" pitchFamily="50" charset="-128"/>
              </a:rPr>
              <a:t>）</a:t>
            </a:r>
            <a:endParaRPr kumimoji="1" lang="en-US" altLang="ja-JP" sz="2400" dirty="0"/>
          </a:p>
        </p:txBody>
      </p:sp>
      <p:pic>
        <p:nvPicPr>
          <p:cNvPr id="9" name="図 8" descr="カレンダー&#10;&#10;自動的に生成された説明">
            <a:extLst>
              <a:ext uri="{FF2B5EF4-FFF2-40B4-BE49-F238E27FC236}">
                <a16:creationId xmlns:a16="http://schemas.microsoft.com/office/drawing/2014/main" id="{04C23470-EBFC-3E0E-3A36-01811D239BB4}"/>
              </a:ext>
            </a:extLst>
          </p:cNvPr>
          <p:cNvPicPr>
            <a:picLocks noChangeAspect="1"/>
          </p:cNvPicPr>
          <p:nvPr/>
        </p:nvPicPr>
        <p:blipFill rotWithShape="1">
          <a:blip r:embed="rId4"/>
          <a:srcRect l="70202" t="78770" r="4424" b="3051"/>
          <a:stretch/>
        </p:blipFill>
        <p:spPr>
          <a:xfrm>
            <a:off x="10491776" y="589217"/>
            <a:ext cx="1600200" cy="1087540"/>
          </a:xfrm>
          <a:prstGeom prst="rect">
            <a:avLst/>
          </a:prstGeom>
        </p:spPr>
      </p:pic>
      <p:cxnSp>
        <p:nvCxnSpPr>
          <p:cNvPr id="13" name="直線コネクタ 12">
            <a:extLst>
              <a:ext uri="{FF2B5EF4-FFF2-40B4-BE49-F238E27FC236}">
                <a16:creationId xmlns:a16="http://schemas.microsoft.com/office/drawing/2014/main" id="{86F41F3D-585F-8074-692D-B7F2788588ED}"/>
              </a:ext>
            </a:extLst>
          </p:cNvPr>
          <p:cNvCxnSpPr>
            <a:cxnSpLocks/>
          </p:cNvCxnSpPr>
          <p:nvPr/>
        </p:nvCxnSpPr>
        <p:spPr>
          <a:xfrm>
            <a:off x="4832787" y="87666"/>
            <a:ext cx="35513" cy="631691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タイトル 15">
            <a:extLst>
              <a:ext uri="{FF2B5EF4-FFF2-40B4-BE49-F238E27FC236}">
                <a16:creationId xmlns:a16="http://schemas.microsoft.com/office/drawing/2014/main" id="{6F4F2E2D-3677-BA9D-F340-9C6D8B13C208}"/>
              </a:ext>
            </a:extLst>
          </p:cNvPr>
          <p:cNvSpPr>
            <a:spLocks noGrp="1"/>
          </p:cNvSpPr>
          <p:nvPr>
            <p:ph type="title"/>
          </p:nvPr>
        </p:nvSpPr>
        <p:spPr/>
        <p:txBody>
          <a:bodyPr>
            <a:normAutofit fontScale="90000"/>
          </a:bodyPr>
          <a:lstStyle/>
          <a:p>
            <a:r>
              <a:rPr lang="ja-JP" altLang="en-US" dirty="0"/>
              <a:t>実験結果</a:t>
            </a:r>
          </a:p>
        </p:txBody>
      </p:sp>
      <p:sp>
        <p:nvSpPr>
          <p:cNvPr id="17" name="コンテンツ プレースホルダー 2">
            <a:extLst>
              <a:ext uri="{FF2B5EF4-FFF2-40B4-BE49-F238E27FC236}">
                <a16:creationId xmlns:a16="http://schemas.microsoft.com/office/drawing/2014/main" id="{F467F328-6C44-B055-DA56-67F8E0E8B185}"/>
              </a:ext>
            </a:extLst>
          </p:cNvPr>
          <p:cNvSpPr>
            <a:spLocks noGrp="1"/>
          </p:cNvSpPr>
          <p:nvPr>
            <p:ph idx="1"/>
          </p:nvPr>
        </p:nvSpPr>
        <p:spPr>
          <a:xfrm>
            <a:off x="301625" y="1168400"/>
            <a:ext cx="10853738" cy="4700588"/>
          </a:xfrm>
        </p:spPr>
        <p:txBody>
          <a:bodyPr>
            <a:normAutofit/>
          </a:bodyPr>
          <a:lstStyle/>
          <a:p>
            <a:endParaRPr lang="en-US" altLang="ja-JP" sz="2800" b="1" dirty="0"/>
          </a:p>
          <a:p>
            <a:r>
              <a:rPr lang="ja-JP" altLang="en-US" sz="2400" b="1" dirty="0"/>
              <a:t>最適なエキスパート行動の</a:t>
            </a:r>
            <a:r>
              <a:rPr kumimoji="1" lang="ja-JP" altLang="en-US" sz="2400" b="1" dirty="0"/>
              <a:t>獲得</a:t>
            </a:r>
            <a:endParaRPr kumimoji="1" lang="en-US" altLang="ja-JP" sz="2400" b="1" dirty="0"/>
          </a:p>
          <a:p>
            <a:pPr marL="0" indent="0">
              <a:buNone/>
            </a:pPr>
            <a:r>
              <a:rPr lang="ja-JP" altLang="en-US" sz="2400" b="1" dirty="0"/>
              <a:t>　 </a:t>
            </a:r>
            <a:r>
              <a:rPr kumimoji="1" lang="ja-JP" altLang="en-US" sz="2400" b="1" dirty="0"/>
              <a:t>に成功</a:t>
            </a:r>
            <a:endParaRPr kumimoji="1" lang="en-US" altLang="ja-JP" sz="2400" b="1" dirty="0"/>
          </a:p>
          <a:p>
            <a:pPr marL="0" indent="0">
              <a:buNone/>
            </a:pPr>
            <a:endParaRPr lang="en-US" altLang="ja-JP" sz="2800" b="1" dirty="0"/>
          </a:p>
          <a:p>
            <a:pPr marL="0" indent="0">
              <a:buNone/>
            </a:pPr>
            <a:r>
              <a:rPr lang="ja-JP" altLang="en-US" sz="2800" b="1" dirty="0"/>
              <a:t>　 </a:t>
            </a:r>
            <a:endParaRPr kumimoji="1" lang="en-US" altLang="ja-JP" sz="2400" b="1" dirty="0"/>
          </a:p>
          <a:p>
            <a:pPr marL="0" indent="0">
              <a:buNone/>
            </a:pPr>
            <a:endParaRPr lang="en-US" altLang="ja-JP" sz="2800" b="1" dirty="0"/>
          </a:p>
          <a:p>
            <a:pPr marL="0" indent="0">
              <a:buNone/>
            </a:pPr>
            <a:endParaRPr kumimoji="1" lang="en-US" altLang="ja-JP" sz="2800" b="1" dirty="0"/>
          </a:p>
          <a:p>
            <a:pPr marL="0" indent="0">
              <a:buNone/>
            </a:pPr>
            <a:endParaRPr kumimoji="1" lang="en-US" altLang="ja-JP" sz="2800" b="1" dirty="0"/>
          </a:p>
          <a:p>
            <a:pPr marL="0" indent="0">
              <a:buNone/>
            </a:pPr>
            <a:endParaRPr lang="en-US" altLang="ja-JP" sz="2800" b="1" dirty="0"/>
          </a:p>
          <a:p>
            <a:pPr marL="0" indent="0">
              <a:buNone/>
            </a:pPr>
            <a:endParaRPr kumimoji="1" lang="ja-JP" altLang="en-US" sz="2800" b="1" dirty="0"/>
          </a:p>
        </p:txBody>
      </p:sp>
      <p:cxnSp>
        <p:nvCxnSpPr>
          <p:cNvPr id="29" name="直線矢印コネクタ 28">
            <a:extLst>
              <a:ext uri="{FF2B5EF4-FFF2-40B4-BE49-F238E27FC236}">
                <a16:creationId xmlns:a16="http://schemas.microsoft.com/office/drawing/2014/main" id="{C7B27CB8-168D-424B-0915-A1AA8C49ECAE}"/>
              </a:ext>
            </a:extLst>
          </p:cNvPr>
          <p:cNvCxnSpPr>
            <a:cxnSpLocks/>
          </p:cNvCxnSpPr>
          <p:nvPr/>
        </p:nvCxnSpPr>
        <p:spPr>
          <a:xfrm>
            <a:off x="5403853" y="169663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65002C1-EDAF-4661-7621-E5AA2B3359B1}"/>
              </a:ext>
            </a:extLst>
          </p:cNvPr>
          <p:cNvCxnSpPr>
            <a:cxnSpLocks/>
          </p:cNvCxnSpPr>
          <p:nvPr/>
        </p:nvCxnSpPr>
        <p:spPr>
          <a:xfrm>
            <a:off x="5237165" y="169663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406E75D-8EE5-1CEE-038E-35FD84A50CDC}"/>
              </a:ext>
            </a:extLst>
          </p:cNvPr>
          <p:cNvCxnSpPr>
            <a:cxnSpLocks/>
          </p:cNvCxnSpPr>
          <p:nvPr/>
        </p:nvCxnSpPr>
        <p:spPr>
          <a:xfrm>
            <a:off x="5728283" y="169663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C27FE97-BDF3-CDED-F32F-68091B49325E}"/>
              </a:ext>
            </a:extLst>
          </p:cNvPr>
          <p:cNvCxnSpPr>
            <a:cxnSpLocks/>
          </p:cNvCxnSpPr>
          <p:nvPr/>
        </p:nvCxnSpPr>
        <p:spPr>
          <a:xfrm>
            <a:off x="5561595" y="169663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C9C00101-DCCA-70E2-52D2-D2E53A73AB4F}"/>
              </a:ext>
            </a:extLst>
          </p:cNvPr>
          <p:cNvCxnSpPr>
            <a:cxnSpLocks/>
          </p:cNvCxnSpPr>
          <p:nvPr/>
        </p:nvCxnSpPr>
        <p:spPr>
          <a:xfrm>
            <a:off x="5895384" y="169663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42D54C9-D370-D1BF-B53C-1F14A6880DF3}"/>
              </a:ext>
            </a:extLst>
          </p:cNvPr>
          <p:cNvCxnSpPr>
            <a:cxnSpLocks/>
          </p:cNvCxnSpPr>
          <p:nvPr/>
        </p:nvCxnSpPr>
        <p:spPr>
          <a:xfrm>
            <a:off x="6809790"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0DFBDCF-153F-36FC-FC4F-8966702E8FFE}"/>
              </a:ext>
            </a:extLst>
          </p:cNvPr>
          <p:cNvCxnSpPr>
            <a:cxnSpLocks/>
          </p:cNvCxnSpPr>
          <p:nvPr/>
        </p:nvCxnSpPr>
        <p:spPr>
          <a:xfrm>
            <a:off x="6643102"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D1263F5-7F2F-CC98-2A74-F0CCD90631C1}"/>
              </a:ext>
            </a:extLst>
          </p:cNvPr>
          <p:cNvCxnSpPr>
            <a:cxnSpLocks/>
          </p:cNvCxnSpPr>
          <p:nvPr/>
        </p:nvCxnSpPr>
        <p:spPr>
          <a:xfrm>
            <a:off x="6967532"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E9BD1DE-CC17-B677-BC61-A3D77CCF0D48}"/>
              </a:ext>
            </a:extLst>
          </p:cNvPr>
          <p:cNvCxnSpPr>
            <a:cxnSpLocks/>
          </p:cNvCxnSpPr>
          <p:nvPr/>
        </p:nvCxnSpPr>
        <p:spPr>
          <a:xfrm>
            <a:off x="8390940"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16047A73-3EEC-82F9-F64D-E171DBB97884}"/>
              </a:ext>
            </a:extLst>
          </p:cNvPr>
          <p:cNvCxnSpPr>
            <a:cxnSpLocks/>
          </p:cNvCxnSpPr>
          <p:nvPr/>
        </p:nvCxnSpPr>
        <p:spPr>
          <a:xfrm>
            <a:off x="8548682"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D9379A5-8ECA-CA9C-AA0B-646A3DEA35D5}"/>
              </a:ext>
            </a:extLst>
          </p:cNvPr>
          <p:cNvCxnSpPr>
            <a:cxnSpLocks/>
          </p:cNvCxnSpPr>
          <p:nvPr/>
        </p:nvCxnSpPr>
        <p:spPr>
          <a:xfrm>
            <a:off x="7141947" y="2236294"/>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2E04C9AD-F20A-A848-91C0-C3907ABAFA38}"/>
              </a:ext>
            </a:extLst>
          </p:cNvPr>
          <p:cNvCxnSpPr>
            <a:cxnSpLocks/>
          </p:cNvCxnSpPr>
          <p:nvPr/>
        </p:nvCxnSpPr>
        <p:spPr>
          <a:xfrm>
            <a:off x="6809789" y="33744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158BFAA8-B6BB-B75E-8BB5-CFBA3168CDDF}"/>
              </a:ext>
            </a:extLst>
          </p:cNvPr>
          <p:cNvCxnSpPr>
            <a:cxnSpLocks/>
          </p:cNvCxnSpPr>
          <p:nvPr/>
        </p:nvCxnSpPr>
        <p:spPr>
          <a:xfrm>
            <a:off x="6643101" y="33744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34C3293A-5AB9-5375-79FC-CAFB46719368}"/>
              </a:ext>
            </a:extLst>
          </p:cNvPr>
          <p:cNvCxnSpPr>
            <a:cxnSpLocks/>
          </p:cNvCxnSpPr>
          <p:nvPr/>
        </p:nvCxnSpPr>
        <p:spPr>
          <a:xfrm>
            <a:off x="6967531" y="33744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0580AF19-A4D0-D6A0-10EC-671E4915A378}"/>
              </a:ext>
            </a:extLst>
          </p:cNvPr>
          <p:cNvCxnSpPr>
            <a:cxnSpLocks/>
          </p:cNvCxnSpPr>
          <p:nvPr/>
        </p:nvCxnSpPr>
        <p:spPr>
          <a:xfrm>
            <a:off x="6809789" y="452378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6517213-F16B-7531-B343-8BBF07579CDB}"/>
              </a:ext>
            </a:extLst>
          </p:cNvPr>
          <p:cNvCxnSpPr>
            <a:cxnSpLocks/>
          </p:cNvCxnSpPr>
          <p:nvPr/>
        </p:nvCxnSpPr>
        <p:spPr>
          <a:xfrm>
            <a:off x="6643101" y="452378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3A627DD-8B62-D25A-CBBF-5DCDE3CDE954}"/>
              </a:ext>
            </a:extLst>
          </p:cNvPr>
          <p:cNvCxnSpPr>
            <a:cxnSpLocks/>
          </p:cNvCxnSpPr>
          <p:nvPr/>
        </p:nvCxnSpPr>
        <p:spPr>
          <a:xfrm>
            <a:off x="6967531" y="452378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52BAD3-7E53-14C5-A35F-5B8C04593667}"/>
              </a:ext>
            </a:extLst>
          </p:cNvPr>
          <p:cNvCxnSpPr>
            <a:cxnSpLocks/>
          </p:cNvCxnSpPr>
          <p:nvPr/>
        </p:nvCxnSpPr>
        <p:spPr>
          <a:xfrm>
            <a:off x="7141947" y="2358434"/>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443C8490-2568-C833-2EF1-4AE04A1E6427}"/>
              </a:ext>
            </a:extLst>
          </p:cNvPr>
          <p:cNvCxnSpPr>
            <a:cxnSpLocks/>
          </p:cNvCxnSpPr>
          <p:nvPr/>
        </p:nvCxnSpPr>
        <p:spPr>
          <a:xfrm>
            <a:off x="7142525" y="2475322"/>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005B62D-A2E1-2387-B248-48523913D8A7}"/>
              </a:ext>
            </a:extLst>
          </p:cNvPr>
          <p:cNvCxnSpPr>
            <a:cxnSpLocks/>
          </p:cNvCxnSpPr>
          <p:nvPr/>
        </p:nvCxnSpPr>
        <p:spPr>
          <a:xfrm>
            <a:off x="8711185" y="2236294"/>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E785FAF2-EDE9-E85E-7651-995D62414F52}"/>
              </a:ext>
            </a:extLst>
          </p:cNvPr>
          <p:cNvCxnSpPr>
            <a:cxnSpLocks/>
          </p:cNvCxnSpPr>
          <p:nvPr/>
        </p:nvCxnSpPr>
        <p:spPr>
          <a:xfrm>
            <a:off x="8711185" y="2358434"/>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00DD846-B707-3649-1F1C-7607686D7508}"/>
              </a:ext>
            </a:extLst>
          </p:cNvPr>
          <p:cNvCxnSpPr>
            <a:cxnSpLocks/>
          </p:cNvCxnSpPr>
          <p:nvPr/>
        </p:nvCxnSpPr>
        <p:spPr>
          <a:xfrm>
            <a:off x="8711763" y="2475322"/>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713B04C-CC4B-6B82-B1BC-8AF7FF4C6610}"/>
              </a:ext>
            </a:extLst>
          </p:cNvPr>
          <p:cNvCxnSpPr>
            <a:cxnSpLocks/>
          </p:cNvCxnSpPr>
          <p:nvPr/>
        </p:nvCxnSpPr>
        <p:spPr>
          <a:xfrm>
            <a:off x="10301860" y="2228610"/>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2C48D687-D826-2AF1-BDB0-E93C2FD43D9D}"/>
              </a:ext>
            </a:extLst>
          </p:cNvPr>
          <p:cNvCxnSpPr>
            <a:cxnSpLocks/>
          </p:cNvCxnSpPr>
          <p:nvPr/>
        </p:nvCxnSpPr>
        <p:spPr>
          <a:xfrm>
            <a:off x="10301860" y="2350750"/>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5F55DA4-CB60-8B77-4473-1820939765B7}"/>
              </a:ext>
            </a:extLst>
          </p:cNvPr>
          <p:cNvCxnSpPr>
            <a:cxnSpLocks/>
          </p:cNvCxnSpPr>
          <p:nvPr/>
        </p:nvCxnSpPr>
        <p:spPr>
          <a:xfrm>
            <a:off x="10302438" y="2467638"/>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59B521B2-2325-B1D0-79B3-00525AA40500}"/>
              </a:ext>
            </a:extLst>
          </p:cNvPr>
          <p:cNvCxnSpPr>
            <a:cxnSpLocks/>
          </p:cNvCxnSpPr>
          <p:nvPr/>
        </p:nvCxnSpPr>
        <p:spPr>
          <a:xfrm>
            <a:off x="10123482" y="2206034"/>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7411BBC3-F90C-1D84-6A8C-2DFA7C1AC69A}"/>
              </a:ext>
            </a:extLst>
          </p:cNvPr>
          <p:cNvCxnSpPr>
            <a:cxnSpLocks/>
          </p:cNvCxnSpPr>
          <p:nvPr/>
        </p:nvCxnSpPr>
        <p:spPr>
          <a:xfrm>
            <a:off x="11876660" y="2224910"/>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75A6A99-E5C4-F874-1A62-BF584D96CADF}"/>
              </a:ext>
            </a:extLst>
          </p:cNvPr>
          <p:cNvCxnSpPr>
            <a:cxnSpLocks/>
          </p:cNvCxnSpPr>
          <p:nvPr/>
        </p:nvCxnSpPr>
        <p:spPr>
          <a:xfrm>
            <a:off x="11876660" y="2347050"/>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B786181B-E5D1-ADF1-5AA5-B796385A544D}"/>
              </a:ext>
            </a:extLst>
          </p:cNvPr>
          <p:cNvCxnSpPr>
            <a:cxnSpLocks/>
          </p:cNvCxnSpPr>
          <p:nvPr/>
        </p:nvCxnSpPr>
        <p:spPr>
          <a:xfrm>
            <a:off x="11877238" y="2463938"/>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463BE39E-C86D-2A5A-6382-09EC9DC82839}"/>
              </a:ext>
            </a:extLst>
          </p:cNvPr>
          <p:cNvCxnSpPr>
            <a:cxnSpLocks/>
          </p:cNvCxnSpPr>
          <p:nvPr/>
        </p:nvCxnSpPr>
        <p:spPr>
          <a:xfrm>
            <a:off x="7141369" y="3412508"/>
            <a:ext cx="0" cy="899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84EB4607-5EF3-27FA-6184-30EB654001E5}"/>
              </a:ext>
            </a:extLst>
          </p:cNvPr>
          <p:cNvCxnSpPr>
            <a:cxnSpLocks/>
          </p:cNvCxnSpPr>
          <p:nvPr/>
        </p:nvCxnSpPr>
        <p:spPr>
          <a:xfrm>
            <a:off x="7134225" y="3518694"/>
            <a:ext cx="7144" cy="1059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DB05BA07-DB71-0CB9-D7D5-7FA407ECA974}"/>
              </a:ext>
            </a:extLst>
          </p:cNvPr>
          <p:cNvCxnSpPr>
            <a:cxnSpLocks/>
          </p:cNvCxnSpPr>
          <p:nvPr/>
        </p:nvCxnSpPr>
        <p:spPr>
          <a:xfrm>
            <a:off x="11876660" y="3502478"/>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79ED694F-C6DB-ADF8-B920-1BB44584BDC1}"/>
              </a:ext>
            </a:extLst>
          </p:cNvPr>
          <p:cNvCxnSpPr>
            <a:cxnSpLocks/>
          </p:cNvCxnSpPr>
          <p:nvPr/>
        </p:nvCxnSpPr>
        <p:spPr>
          <a:xfrm>
            <a:off x="11876660" y="3624618"/>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6DBAAA9-F517-0051-C3E0-819EBB4A094E}"/>
              </a:ext>
            </a:extLst>
          </p:cNvPr>
          <p:cNvCxnSpPr>
            <a:cxnSpLocks/>
          </p:cNvCxnSpPr>
          <p:nvPr/>
        </p:nvCxnSpPr>
        <p:spPr>
          <a:xfrm>
            <a:off x="7134225" y="4523784"/>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2A054FF8-9E1A-9D84-35E7-87787FB8CF8A}"/>
              </a:ext>
            </a:extLst>
          </p:cNvPr>
          <p:cNvCxnSpPr>
            <a:cxnSpLocks/>
          </p:cNvCxnSpPr>
          <p:nvPr/>
        </p:nvCxnSpPr>
        <p:spPr>
          <a:xfrm>
            <a:off x="11876660" y="4770482"/>
            <a:ext cx="0" cy="110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66FE39FA-0539-593A-8CC6-96B733C5A2D4}"/>
              </a:ext>
            </a:extLst>
          </p:cNvPr>
          <p:cNvCxnSpPr>
            <a:cxnSpLocks/>
          </p:cNvCxnSpPr>
          <p:nvPr/>
        </p:nvCxnSpPr>
        <p:spPr>
          <a:xfrm>
            <a:off x="6809789"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64A1CD54-B00B-8F64-0DBB-FC6BEAEA50D5}"/>
              </a:ext>
            </a:extLst>
          </p:cNvPr>
          <p:cNvCxnSpPr>
            <a:cxnSpLocks/>
          </p:cNvCxnSpPr>
          <p:nvPr/>
        </p:nvCxnSpPr>
        <p:spPr>
          <a:xfrm>
            <a:off x="6643101"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A5A994A2-8D42-636B-A657-C497F221C4DE}"/>
              </a:ext>
            </a:extLst>
          </p:cNvPr>
          <p:cNvCxnSpPr>
            <a:cxnSpLocks/>
          </p:cNvCxnSpPr>
          <p:nvPr/>
        </p:nvCxnSpPr>
        <p:spPr>
          <a:xfrm>
            <a:off x="6967531"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21F448E-F58C-77E6-48D2-3950B7B13165}"/>
              </a:ext>
            </a:extLst>
          </p:cNvPr>
          <p:cNvCxnSpPr>
            <a:cxnSpLocks/>
          </p:cNvCxnSpPr>
          <p:nvPr/>
        </p:nvCxnSpPr>
        <p:spPr>
          <a:xfrm>
            <a:off x="8230309"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411ED725-CFC3-1BD5-B86D-4FD69FC4C0DB}"/>
              </a:ext>
            </a:extLst>
          </p:cNvPr>
          <p:cNvCxnSpPr>
            <a:cxnSpLocks/>
          </p:cNvCxnSpPr>
          <p:nvPr/>
        </p:nvCxnSpPr>
        <p:spPr>
          <a:xfrm>
            <a:off x="8388051"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8BD8AD22-7302-6C39-6983-F57D23BF9138}"/>
              </a:ext>
            </a:extLst>
          </p:cNvPr>
          <p:cNvCxnSpPr>
            <a:cxnSpLocks/>
          </p:cNvCxnSpPr>
          <p:nvPr/>
        </p:nvCxnSpPr>
        <p:spPr>
          <a:xfrm>
            <a:off x="9792989" y="5681072"/>
            <a:ext cx="11488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CD9C074F-2616-8F16-216B-4C111096E1CF}"/>
              </a:ext>
            </a:extLst>
          </p:cNvPr>
          <p:cNvCxnSpPr>
            <a:cxnSpLocks/>
          </p:cNvCxnSpPr>
          <p:nvPr/>
        </p:nvCxnSpPr>
        <p:spPr>
          <a:xfrm>
            <a:off x="8388050" y="3613234"/>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E2E41A26-D0CA-7031-6226-9C6D873DB953}"/>
              </a:ext>
            </a:extLst>
          </p:cNvPr>
          <p:cNvCxnSpPr>
            <a:cxnSpLocks/>
          </p:cNvCxnSpPr>
          <p:nvPr/>
        </p:nvCxnSpPr>
        <p:spPr>
          <a:xfrm>
            <a:off x="8388050" y="4770482"/>
            <a:ext cx="114885"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05C48362-6307-C67F-5B1C-4D76BD06B68B}"/>
              </a:ext>
            </a:extLst>
          </p:cNvPr>
          <p:cNvCxnSpPr>
            <a:cxnSpLocks/>
          </p:cNvCxnSpPr>
          <p:nvPr/>
        </p:nvCxnSpPr>
        <p:spPr>
          <a:xfrm flipV="1">
            <a:off x="6572250" y="3355536"/>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535169FE-DFA7-E06F-F5F4-43C4324A3F4C}"/>
              </a:ext>
            </a:extLst>
          </p:cNvPr>
          <p:cNvCxnSpPr>
            <a:cxnSpLocks/>
          </p:cNvCxnSpPr>
          <p:nvPr/>
        </p:nvCxnSpPr>
        <p:spPr>
          <a:xfrm flipV="1">
            <a:off x="6572250" y="5662022"/>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07143306-83A2-771B-E8B8-5606B388E164}"/>
              </a:ext>
            </a:extLst>
          </p:cNvPr>
          <p:cNvCxnSpPr>
            <a:cxnSpLocks/>
          </p:cNvCxnSpPr>
          <p:nvPr/>
        </p:nvCxnSpPr>
        <p:spPr>
          <a:xfrm flipV="1">
            <a:off x="6572250" y="5792991"/>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D357A5B-13BC-3AA0-859C-B9E686AD1556}"/>
              </a:ext>
            </a:extLst>
          </p:cNvPr>
          <p:cNvCxnSpPr>
            <a:cxnSpLocks/>
          </p:cNvCxnSpPr>
          <p:nvPr/>
        </p:nvCxnSpPr>
        <p:spPr>
          <a:xfrm flipV="1">
            <a:off x="6579394" y="5923959"/>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60DD6F1D-B95E-3D90-B336-104682DD9CF0}"/>
              </a:ext>
            </a:extLst>
          </p:cNvPr>
          <p:cNvCxnSpPr>
            <a:cxnSpLocks/>
          </p:cNvCxnSpPr>
          <p:nvPr/>
        </p:nvCxnSpPr>
        <p:spPr>
          <a:xfrm flipV="1">
            <a:off x="8134350" y="5662022"/>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F3F8C8AA-E273-81B5-8F32-3D98DE6EA1CE}"/>
              </a:ext>
            </a:extLst>
          </p:cNvPr>
          <p:cNvCxnSpPr>
            <a:cxnSpLocks/>
          </p:cNvCxnSpPr>
          <p:nvPr/>
        </p:nvCxnSpPr>
        <p:spPr>
          <a:xfrm flipV="1">
            <a:off x="8134350" y="5792991"/>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BD853057-9816-E221-A801-1BB97343AAA5}"/>
              </a:ext>
            </a:extLst>
          </p:cNvPr>
          <p:cNvCxnSpPr>
            <a:cxnSpLocks/>
          </p:cNvCxnSpPr>
          <p:nvPr/>
        </p:nvCxnSpPr>
        <p:spPr>
          <a:xfrm flipV="1">
            <a:off x="8141494" y="5923959"/>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15718D7E-7426-605B-965E-5F743C746E8D}"/>
              </a:ext>
            </a:extLst>
          </p:cNvPr>
          <p:cNvCxnSpPr>
            <a:cxnSpLocks/>
          </p:cNvCxnSpPr>
          <p:nvPr/>
        </p:nvCxnSpPr>
        <p:spPr>
          <a:xfrm flipV="1">
            <a:off x="9705975" y="5662021"/>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2FF294EA-51F9-4C94-2117-F6E521CE0528}"/>
              </a:ext>
            </a:extLst>
          </p:cNvPr>
          <p:cNvCxnSpPr>
            <a:cxnSpLocks/>
          </p:cNvCxnSpPr>
          <p:nvPr/>
        </p:nvCxnSpPr>
        <p:spPr>
          <a:xfrm flipV="1">
            <a:off x="9705975" y="5792990"/>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FCA65DA6-508F-81F1-8DA6-3E40CCC23733}"/>
              </a:ext>
            </a:extLst>
          </p:cNvPr>
          <p:cNvCxnSpPr>
            <a:cxnSpLocks/>
          </p:cNvCxnSpPr>
          <p:nvPr/>
        </p:nvCxnSpPr>
        <p:spPr>
          <a:xfrm flipV="1">
            <a:off x="9713119" y="5923958"/>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1F9ABF1E-8A9B-61C6-9ECE-972A61BD7BC9}"/>
              </a:ext>
            </a:extLst>
          </p:cNvPr>
          <p:cNvCxnSpPr>
            <a:cxnSpLocks/>
          </p:cNvCxnSpPr>
          <p:nvPr/>
        </p:nvCxnSpPr>
        <p:spPr>
          <a:xfrm flipV="1">
            <a:off x="11288701" y="5662021"/>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9DECCA3F-639F-A2E8-02B0-51A1ED03BC72}"/>
              </a:ext>
            </a:extLst>
          </p:cNvPr>
          <p:cNvCxnSpPr>
            <a:cxnSpLocks/>
          </p:cNvCxnSpPr>
          <p:nvPr/>
        </p:nvCxnSpPr>
        <p:spPr>
          <a:xfrm flipV="1">
            <a:off x="11288701" y="5792990"/>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CF954285-DA76-19E9-E59E-69FD3F666D3B}"/>
              </a:ext>
            </a:extLst>
          </p:cNvPr>
          <p:cNvCxnSpPr>
            <a:cxnSpLocks/>
          </p:cNvCxnSpPr>
          <p:nvPr/>
        </p:nvCxnSpPr>
        <p:spPr>
          <a:xfrm flipV="1">
            <a:off x="11295845" y="5923958"/>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58F67154-93DA-9A3D-9669-84B8F86D9C87}"/>
              </a:ext>
            </a:extLst>
          </p:cNvPr>
          <p:cNvCxnSpPr>
            <a:cxnSpLocks/>
          </p:cNvCxnSpPr>
          <p:nvPr/>
        </p:nvCxnSpPr>
        <p:spPr>
          <a:xfrm flipV="1">
            <a:off x="6565106" y="4505356"/>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875918F9-47D3-F3EE-CA51-3DC279CF0774}"/>
              </a:ext>
            </a:extLst>
          </p:cNvPr>
          <p:cNvCxnSpPr>
            <a:cxnSpLocks/>
          </p:cNvCxnSpPr>
          <p:nvPr/>
        </p:nvCxnSpPr>
        <p:spPr>
          <a:xfrm flipV="1">
            <a:off x="6565106" y="4636325"/>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C4589C12-DC99-0D08-98CC-EF8EB2DFA6B2}"/>
              </a:ext>
            </a:extLst>
          </p:cNvPr>
          <p:cNvCxnSpPr>
            <a:cxnSpLocks/>
          </p:cNvCxnSpPr>
          <p:nvPr/>
        </p:nvCxnSpPr>
        <p:spPr>
          <a:xfrm flipV="1">
            <a:off x="11288701" y="4619301"/>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E1713456-A2DA-3915-D0B6-C9D80A93CAE0}"/>
              </a:ext>
            </a:extLst>
          </p:cNvPr>
          <p:cNvCxnSpPr>
            <a:cxnSpLocks/>
          </p:cNvCxnSpPr>
          <p:nvPr/>
        </p:nvCxnSpPr>
        <p:spPr>
          <a:xfrm flipV="1">
            <a:off x="11288701" y="4750270"/>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B96F2C23-A3BC-F5CE-F8CB-F4006FCCA8E0}"/>
              </a:ext>
            </a:extLst>
          </p:cNvPr>
          <p:cNvCxnSpPr>
            <a:cxnSpLocks/>
          </p:cNvCxnSpPr>
          <p:nvPr/>
        </p:nvCxnSpPr>
        <p:spPr>
          <a:xfrm flipV="1">
            <a:off x="10123482" y="4636325"/>
            <a:ext cx="0" cy="113945"/>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2A211BE0-4751-DCF7-946D-E91D98DBDC60}"/>
              </a:ext>
            </a:extLst>
          </p:cNvPr>
          <p:cNvCxnSpPr>
            <a:cxnSpLocks/>
          </p:cNvCxnSpPr>
          <p:nvPr/>
        </p:nvCxnSpPr>
        <p:spPr>
          <a:xfrm flipV="1">
            <a:off x="8556608" y="4633521"/>
            <a:ext cx="0" cy="113945"/>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81E52701-D0D7-99EB-F399-FD2EF095883D}"/>
              </a:ext>
            </a:extLst>
          </p:cNvPr>
          <p:cNvCxnSpPr>
            <a:cxnSpLocks/>
          </p:cNvCxnSpPr>
          <p:nvPr/>
        </p:nvCxnSpPr>
        <p:spPr>
          <a:xfrm>
            <a:off x="9868681" y="3516850"/>
            <a:ext cx="0" cy="105924"/>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99B486C7-8DDE-A18D-95AF-352DB5236772}"/>
              </a:ext>
            </a:extLst>
          </p:cNvPr>
          <p:cNvCxnSpPr>
            <a:cxnSpLocks/>
          </p:cNvCxnSpPr>
          <p:nvPr/>
        </p:nvCxnSpPr>
        <p:spPr>
          <a:xfrm>
            <a:off x="8287751" y="3516850"/>
            <a:ext cx="0" cy="105924"/>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EA0BB8A6-DBC8-B7B9-53B7-8AACB18A505A}"/>
              </a:ext>
            </a:extLst>
          </p:cNvPr>
          <p:cNvCxnSpPr>
            <a:cxnSpLocks/>
          </p:cNvCxnSpPr>
          <p:nvPr/>
        </p:nvCxnSpPr>
        <p:spPr>
          <a:xfrm flipH="1">
            <a:off x="9783750"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3D502D16-77E0-DC95-E0ED-ABD834077A56}"/>
              </a:ext>
            </a:extLst>
          </p:cNvPr>
          <p:cNvCxnSpPr>
            <a:cxnSpLocks/>
          </p:cNvCxnSpPr>
          <p:nvPr/>
        </p:nvCxnSpPr>
        <p:spPr>
          <a:xfrm flipH="1">
            <a:off x="9938531"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矢印コネクタ 137">
            <a:extLst>
              <a:ext uri="{FF2B5EF4-FFF2-40B4-BE49-F238E27FC236}">
                <a16:creationId xmlns:a16="http://schemas.microsoft.com/office/drawing/2014/main" id="{1319FF96-96AD-50FE-F858-ECF199E11E19}"/>
              </a:ext>
            </a:extLst>
          </p:cNvPr>
          <p:cNvCxnSpPr>
            <a:cxnSpLocks/>
          </p:cNvCxnSpPr>
          <p:nvPr/>
        </p:nvCxnSpPr>
        <p:spPr>
          <a:xfrm flipH="1">
            <a:off x="11369662"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a:extLst>
              <a:ext uri="{FF2B5EF4-FFF2-40B4-BE49-F238E27FC236}">
                <a16:creationId xmlns:a16="http://schemas.microsoft.com/office/drawing/2014/main" id="{523E0093-5C87-78D8-42F3-63261092205A}"/>
              </a:ext>
            </a:extLst>
          </p:cNvPr>
          <p:cNvCxnSpPr>
            <a:cxnSpLocks/>
          </p:cNvCxnSpPr>
          <p:nvPr/>
        </p:nvCxnSpPr>
        <p:spPr>
          <a:xfrm flipH="1">
            <a:off x="11524443"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a:extLst>
              <a:ext uri="{FF2B5EF4-FFF2-40B4-BE49-F238E27FC236}">
                <a16:creationId xmlns:a16="http://schemas.microsoft.com/office/drawing/2014/main" id="{32E468BC-F708-D96E-5F22-BF7C98EC5E22}"/>
              </a:ext>
            </a:extLst>
          </p:cNvPr>
          <p:cNvCxnSpPr>
            <a:cxnSpLocks/>
          </p:cNvCxnSpPr>
          <p:nvPr/>
        </p:nvCxnSpPr>
        <p:spPr>
          <a:xfrm flipH="1">
            <a:off x="11671539"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9CA73B98-701D-18B2-6D23-166B0709A4C6}"/>
              </a:ext>
            </a:extLst>
          </p:cNvPr>
          <p:cNvCxnSpPr>
            <a:cxnSpLocks/>
          </p:cNvCxnSpPr>
          <p:nvPr/>
        </p:nvCxnSpPr>
        <p:spPr>
          <a:xfrm flipH="1">
            <a:off x="8211453" y="6037903"/>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699102A8-FDB9-0C39-7A30-8749EB0BBC95}"/>
              </a:ext>
            </a:extLst>
          </p:cNvPr>
          <p:cNvCxnSpPr>
            <a:cxnSpLocks/>
          </p:cNvCxnSpPr>
          <p:nvPr/>
        </p:nvCxnSpPr>
        <p:spPr>
          <a:xfrm flipH="1">
            <a:off x="11369662" y="4881238"/>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a:extLst>
              <a:ext uri="{FF2B5EF4-FFF2-40B4-BE49-F238E27FC236}">
                <a16:creationId xmlns:a16="http://schemas.microsoft.com/office/drawing/2014/main" id="{201F7256-419C-7A2B-8409-754B9754B3CE}"/>
              </a:ext>
            </a:extLst>
          </p:cNvPr>
          <p:cNvCxnSpPr>
            <a:cxnSpLocks/>
          </p:cNvCxnSpPr>
          <p:nvPr/>
        </p:nvCxnSpPr>
        <p:spPr>
          <a:xfrm flipH="1">
            <a:off x="11524443" y="4881238"/>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19579033-5F7D-74C5-723E-B426E12DF638}"/>
              </a:ext>
            </a:extLst>
          </p:cNvPr>
          <p:cNvCxnSpPr>
            <a:cxnSpLocks/>
          </p:cNvCxnSpPr>
          <p:nvPr/>
        </p:nvCxnSpPr>
        <p:spPr>
          <a:xfrm flipH="1">
            <a:off x="11671539" y="4881238"/>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38E4ABB8-F0F7-CC27-F3B0-971E07195DE2}"/>
              </a:ext>
            </a:extLst>
          </p:cNvPr>
          <p:cNvCxnSpPr>
            <a:cxnSpLocks/>
          </p:cNvCxnSpPr>
          <p:nvPr/>
        </p:nvCxnSpPr>
        <p:spPr>
          <a:xfrm flipH="1">
            <a:off x="11369662" y="3733462"/>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C690B3C9-5303-A942-EC49-3106964250B9}"/>
              </a:ext>
            </a:extLst>
          </p:cNvPr>
          <p:cNvCxnSpPr>
            <a:cxnSpLocks/>
          </p:cNvCxnSpPr>
          <p:nvPr/>
        </p:nvCxnSpPr>
        <p:spPr>
          <a:xfrm flipH="1">
            <a:off x="11524443" y="3733462"/>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a:extLst>
              <a:ext uri="{FF2B5EF4-FFF2-40B4-BE49-F238E27FC236}">
                <a16:creationId xmlns:a16="http://schemas.microsoft.com/office/drawing/2014/main" id="{9A9E29BA-A321-0EFD-8BCA-1CF132162706}"/>
              </a:ext>
            </a:extLst>
          </p:cNvPr>
          <p:cNvCxnSpPr>
            <a:cxnSpLocks/>
          </p:cNvCxnSpPr>
          <p:nvPr/>
        </p:nvCxnSpPr>
        <p:spPr>
          <a:xfrm flipH="1">
            <a:off x="11671539" y="3733462"/>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a:extLst>
              <a:ext uri="{FF2B5EF4-FFF2-40B4-BE49-F238E27FC236}">
                <a16:creationId xmlns:a16="http://schemas.microsoft.com/office/drawing/2014/main" id="{BC6AB562-F0FB-234E-AD80-EBB2FDE939B6}"/>
              </a:ext>
            </a:extLst>
          </p:cNvPr>
          <p:cNvCxnSpPr>
            <a:cxnSpLocks/>
          </p:cNvCxnSpPr>
          <p:nvPr/>
        </p:nvCxnSpPr>
        <p:spPr>
          <a:xfrm flipH="1">
            <a:off x="11369662" y="2574356"/>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5B374FE6-0A82-5F49-0DD5-AE634A35804A}"/>
              </a:ext>
            </a:extLst>
          </p:cNvPr>
          <p:cNvCxnSpPr>
            <a:cxnSpLocks/>
          </p:cNvCxnSpPr>
          <p:nvPr/>
        </p:nvCxnSpPr>
        <p:spPr>
          <a:xfrm flipH="1">
            <a:off x="11524443" y="2574356"/>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131251ED-D6F4-2095-02BB-45EA206DA228}"/>
              </a:ext>
            </a:extLst>
          </p:cNvPr>
          <p:cNvCxnSpPr>
            <a:cxnSpLocks/>
          </p:cNvCxnSpPr>
          <p:nvPr/>
        </p:nvCxnSpPr>
        <p:spPr>
          <a:xfrm flipH="1">
            <a:off x="11671539" y="2574356"/>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43F9DDBC-6B63-14FC-7304-11DF7D55FB8E}"/>
              </a:ext>
            </a:extLst>
          </p:cNvPr>
          <p:cNvCxnSpPr>
            <a:cxnSpLocks/>
          </p:cNvCxnSpPr>
          <p:nvPr/>
        </p:nvCxnSpPr>
        <p:spPr>
          <a:xfrm flipH="1">
            <a:off x="9938531" y="2575984"/>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B70DBA55-DDA6-03E0-2F17-3CF22CBA5E31}"/>
              </a:ext>
            </a:extLst>
          </p:cNvPr>
          <p:cNvCxnSpPr>
            <a:cxnSpLocks/>
          </p:cNvCxnSpPr>
          <p:nvPr/>
        </p:nvCxnSpPr>
        <p:spPr>
          <a:xfrm flipH="1">
            <a:off x="10085627" y="2575984"/>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1F1F72FD-7801-BA53-005E-6DCBE6F67613}"/>
              </a:ext>
            </a:extLst>
          </p:cNvPr>
          <p:cNvCxnSpPr>
            <a:cxnSpLocks/>
          </p:cNvCxnSpPr>
          <p:nvPr/>
        </p:nvCxnSpPr>
        <p:spPr>
          <a:xfrm flipH="1">
            <a:off x="8515054" y="2574356"/>
            <a:ext cx="1241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a:extLst>
              <a:ext uri="{FF2B5EF4-FFF2-40B4-BE49-F238E27FC236}">
                <a16:creationId xmlns:a16="http://schemas.microsoft.com/office/drawing/2014/main" id="{E1A05854-ECF9-953A-4DF0-244CC1CE2577}"/>
              </a:ext>
            </a:extLst>
          </p:cNvPr>
          <p:cNvCxnSpPr>
            <a:cxnSpLocks/>
          </p:cNvCxnSpPr>
          <p:nvPr/>
        </p:nvCxnSpPr>
        <p:spPr>
          <a:xfrm flipV="1">
            <a:off x="11292658" y="3602292"/>
            <a:ext cx="0" cy="11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a:extLst>
              <a:ext uri="{FF2B5EF4-FFF2-40B4-BE49-F238E27FC236}">
                <a16:creationId xmlns:a16="http://schemas.microsoft.com/office/drawing/2014/main" id="{6A21EEE6-1001-C6A2-7164-FC400CE84AC5}"/>
              </a:ext>
            </a:extLst>
          </p:cNvPr>
          <p:cNvCxnSpPr>
            <a:cxnSpLocks/>
          </p:cNvCxnSpPr>
          <p:nvPr/>
        </p:nvCxnSpPr>
        <p:spPr>
          <a:xfrm flipH="1">
            <a:off x="9938531" y="3487512"/>
            <a:ext cx="124124"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2FB21D47-C504-031C-69AD-D27D087A22A0}"/>
              </a:ext>
            </a:extLst>
          </p:cNvPr>
          <p:cNvCxnSpPr>
            <a:cxnSpLocks/>
          </p:cNvCxnSpPr>
          <p:nvPr/>
        </p:nvCxnSpPr>
        <p:spPr>
          <a:xfrm flipH="1">
            <a:off x="9935492" y="4633521"/>
            <a:ext cx="124124" cy="0"/>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a:extLst>
              <a:ext uri="{FF2B5EF4-FFF2-40B4-BE49-F238E27FC236}">
                <a16:creationId xmlns:a16="http://schemas.microsoft.com/office/drawing/2014/main" id="{039315ED-3A42-227C-02DB-65B2771343FE}"/>
              </a:ext>
            </a:extLst>
          </p:cNvPr>
          <p:cNvCxnSpPr>
            <a:cxnSpLocks/>
          </p:cNvCxnSpPr>
          <p:nvPr/>
        </p:nvCxnSpPr>
        <p:spPr>
          <a:xfrm>
            <a:off x="5140541" y="1357486"/>
            <a:ext cx="0" cy="110756"/>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a:extLst>
              <a:ext uri="{FF2B5EF4-FFF2-40B4-BE49-F238E27FC236}">
                <a16:creationId xmlns:a16="http://schemas.microsoft.com/office/drawing/2014/main" id="{5F6FF771-403F-0873-14B7-B24E2306E23C}"/>
              </a:ext>
            </a:extLst>
          </p:cNvPr>
          <p:cNvCxnSpPr>
            <a:cxnSpLocks/>
          </p:cNvCxnSpPr>
          <p:nvPr/>
        </p:nvCxnSpPr>
        <p:spPr>
          <a:xfrm>
            <a:off x="5140541" y="1479626"/>
            <a:ext cx="0" cy="110756"/>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矢印コネクタ 163">
            <a:extLst>
              <a:ext uri="{FF2B5EF4-FFF2-40B4-BE49-F238E27FC236}">
                <a16:creationId xmlns:a16="http://schemas.microsoft.com/office/drawing/2014/main" id="{136DD4A5-EFAC-336F-6E19-F85B6B1B1A97}"/>
              </a:ext>
            </a:extLst>
          </p:cNvPr>
          <p:cNvCxnSpPr>
            <a:cxnSpLocks/>
          </p:cNvCxnSpPr>
          <p:nvPr/>
        </p:nvCxnSpPr>
        <p:spPr>
          <a:xfrm>
            <a:off x="5141119" y="1596514"/>
            <a:ext cx="0" cy="110756"/>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矢印コネクタ 164">
            <a:extLst>
              <a:ext uri="{FF2B5EF4-FFF2-40B4-BE49-F238E27FC236}">
                <a16:creationId xmlns:a16="http://schemas.microsoft.com/office/drawing/2014/main" id="{980A2396-420C-5A9B-AFC6-3D20708607C8}"/>
              </a:ext>
            </a:extLst>
          </p:cNvPr>
          <p:cNvCxnSpPr>
            <a:cxnSpLocks/>
          </p:cNvCxnSpPr>
          <p:nvPr/>
        </p:nvCxnSpPr>
        <p:spPr>
          <a:xfrm>
            <a:off x="5140541" y="1243224"/>
            <a:ext cx="0" cy="110756"/>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6BD9F76D-C9CC-D5F7-E905-06653894CE21}"/>
              </a:ext>
            </a:extLst>
          </p:cNvPr>
          <p:cNvCxnSpPr>
            <a:cxnSpLocks/>
          </p:cNvCxnSpPr>
          <p:nvPr/>
        </p:nvCxnSpPr>
        <p:spPr>
          <a:xfrm>
            <a:off x="5140541" y="1132468"/>
            <a:ext cx="0" cy="110756"/>
          </a:xfrm>
          <a:prstGeom prst="straightConnector1">
            <a:avLst/>
          </a:prstGeom>
          <a:ln w="28575">
            <a:solidFill>
              <a:srgbClr val="1648E8"/>
            </a:solidFill>
            <a:tailEnd type="triangle"/>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B541B6E4-DF2D-4378-A63E-7BCAF4AAFEE1}"/>
              </a:ext>
            </a:extLst>
          </p:cNvPr>
          <p:cNvSpPr/>
          <p:nvPr/>
        </p:nvSpPr>
        <p:spPr>
          <a:xfrm>
            <a:off x="6115526" y="992912"/>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9AAE3ABC-1712-B451-F897-3DA8F4A1025D}"/>
              </a:ext>
            </a:extLst>
          </p:cNvPr>
          <p:cNvSpPr/>
          <p:nvPr/>
        </p:nvSpPr>
        <p:spPr>
          <a:xfrm>
            <a:off x="301625" y="3714210"/>
            <a:ext cx="361950" cy="323850"/>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FA80866-F079-0D2A-0059-B2C79BFD9625}"/>
              </a:ext>
            </a:extLst>
          </p:cNvPr>
          <p:cNvSpPr txBox="1"/>
          <p:nvPr/>
        </p:nvSpPr>
        <p:spPr>
          <a:xfrm>
            <a:off x="661986" y="3659264"/>
            <a:ext cx="6096000" cy="830997"/>
          </a:xfrm>
          <a:prstGeom prst="rect">
            <a:avLst/>
          </a:prstGeom>
          <a:noFill/>
        </p:spPr>
        <p:txBody>
          <a:bodyPr wrap="square">
            <a:spAutoFit/>
          </a:bodyPr>
          <a:lstStyle/>
          <a:p>
            <a:pPr marL="0" indent="0">
              <a:buNone/>
            </a:pPr>
            <a:r>
              <a:rPr kumimoji="1" lang="ja-JP" altLang="en-US" sz="2400" b="1" dirty="0">
                <a:latin typeface="Meiryo UI" panose="020B0604030504040204" pitchFamily="50" charset="-128"/>
                <a:ea typeface="Meiryo UI" panose="020B0604030504040204" pitchFamily="50" charset="-128"/>
              </a:rPr>
              <a:t>最適なエキスパート行動の置換</a:t>
            </a:r>
            <a:endParaRPr kumimoji="1" lang="en-US" altLang="ja-JP" sz="2400" b="1" dirty="0">
              <a:latin typeface="Meiryo UI" panose="020B0604030504040204" pitchFamily="50" charset="-128"/>
              <a:ea typeface="Meiryo UI" panose="020B0604030504040204" pitchFamily="50" charset="-128"/>
            </a:endParaRPr>
          </a:p>
          <a:p>
            <a:pPr marL="0" indent="0">
              <a:buNone/>
            </a:pPr>
            <a:r>
              <a:rPr lang="ja-JP" altLang="en-US" sz="2400" b="1" dirty="0">
                <a:latin typeface="Meiryo UI" panose="020B0604030504040204" pitchFamily="50" charset="-128"/>
                <a:ea typeface="Meiryo UI" panose="020B0604030504040204" pitchFamily="50" charset="-128"/>
              </a:rPr>
              <a:t>が</a:t>
            </a:r>
            <a:r>
              <a:rPr kumimoji="1" lang="ja-JP" altLang="en-US" sz="2400" b="1" dirty="0">
                <a:latin typeface="Meiryo UI" panose="020B0604030504040204" pitchFamily="50" charset="-128"/>
                <a:ea typeface="Meiryo UI" panose="020B0604030504040204" pitchFamily="50" charset="-128"/>
              </a:rPr>
              <a:t>可能</a:t>
            </a:r>
            <a:endParaRPr kumimoji="1" lang="en-US" altLang="ja-JP"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837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1015652" y="6502062"/>
            <a:ext cx="780011" cy="365125"/>
          </a:xfrm>
        </p:spPr>
        <p:txBody>
          <a:bodyPr/>
          <a:lstStyle/>
          <a:p>
            <a:fld id="{BD36DA32-F4D7-46B8-B5F1-C142E47E0CF5}" type="slidenum">
              <a:rPr kumimoji="1" lang="ja-JP" altLang="en-US" smtClean="0"/>
              <a:t>12</a:t>
            </a:fld>
            <a:endParaRPr kumimoji="1" lang="ja-JP" altLang="en-US" dirty="0"/>
          </a:p>
        </p:txBody>
      </p:sp>
      <p:sp>
        <p:nvSpPr>
          <p:cNvPr id="16" name="タイトル 15">
            <a:extLst>
              <a:ext uri="{FF2B5EF4-FFF2-40B4-BE49-F238E27FC236}">
                <a16:creationId xmlns:a16="http://schemas.microsoft.com/office/drawing/2014/main" id="{6F4F2E2D-3677-BA9D-F340-9C6D8B13C208}"/>
              </a:ext>
            </a:extLst>
          </p:cNvPr>
          <p:cNvSpPr>
            <a:spLocks noGrp="1"/>
          </p:cNvSpPr>
          <p:nvPr>
            <p:ph type="title"/>
          </p:nvPr>
        </p:nvSpPr>
        <p:spPr/>
        <p:txBody>
          <a:bodyPr>
            <a:normAutofit fontScale="90000"/>
          </a:bodyPr>
          <a:lstStyle/>
          <a:p>
            <a:r>
              <a:rPr lang="ja-JP" altLang="en-US" dirty="0"/>
              <a:t>実験結果</a:t>
            </a:r>
          </a:p>
        </p:txBody>
      </p:sp>
      <p:sp>
        <p:nvSpPr>
          <p:cNvPr id="17" name="コンテンツ プレースホルダー 2">
            <a:extLst>
              <a:ext uri="{FF2B5EF4-FFF2-40B4-BE49-F238E27FC236}">
                <a16:creationId xmlns:a16="http://schemas.microsoft.com/office/drawing/2014/main" id="{F467F328-6C44-B055-DA56-67F8E0E8B185}"/>
              </a:ext>
            </a:extLst>
          </p:cNvPr>
          <p:cNvSpPr>
            <a:spLocks noGrp="1"/>
          </p:cNvSpPr>
          <p:nvPr>
            <p:ph idx="1"/>
          </p:nvPr>
        </p:nvSpPr>
        <p:spPr>
          <a:xfrm>
            <a:off x="7404982" y="5457356"/>
            <a:ext cx="4390681" cy="917950"/>
          </a:xfrm>
        </p:spPr>
        <p:txBody>
          <a:bodyPr>
            <a:normAutofit/>
          </a:bodyPr>
          <a:lstStyle/>
          <a:p>
            <a:r>
              <a:rPr kumimoji="1" lang="ja-JP" altLang="en-US" sz="2400" b="1" dirty="0"/>
              <a:t>関連度による重みづけ評価により，最適解に収束可能</a:t>
            </a:r>
            <a:endParaRPr lang="en-US" altLang="ja-JP" sz="2400" b="1" dirty="0"/>
          </a:p>
        </p:txBody>
      </p:sp>
      <p:grpSp>
        <p:nvGrpSpPr>
          <p:cNvPr id="71" name="グループ化 70">
            <a:extLst>
              <a:ext uri="{FF2B5EF4-FFF2-40B4-BE49-F238E27FC236}">
                <a16:creationId xmlns:a16="http://schemas.microsoft.com/office/drawing/2014/main" id="{590945C9-5624-BB4E-9831-12836B41DEA0}"/>
              </a:ext>
            </a:extLst>
          </p:cNvPr>
          <p:cNvGrpSpPr/>
          <p:nvPr/>
        </p:nvGrpSpPr>
        <p:grpSpPr>
          <a:xfrm>
            <a:off x="97834" y="1141588"/>
            <a:ext cx="7138032" cy="5233717"/>
            <a:chOff x="5195375" y="1014318"/>
            <a:chExt cx="7138032" cy="5233717"/>
          </a:xfrm>
        </p:grpSpPr>
        <p:pic>
          <p:nvPicPr>
            <p:cNvPr id="2" name="図 1" descr="QR コード&#10;&#10;自動的に生成された説明">
              <a:extLst>
                <a:ext uri="{FF2B5EF4-FFF2-40B4-BE49-F238E27FC236}">
                  <a16:creationId xmlns:a16="http://schemas.microsoft.com/office/drawing/2014/main" id="{D1C63DA4-D034-C589-BCED-7F13AC9FEE26}"/>
                </a:ext>
              </a:extLst>
            </p:cNvPr>
            <p:cNvPicPr>
              <a:picLocks noChangeAspect="1"/>
            </p:cNvPicPr>
            <p:nvPr/>
          </p:nvPicPr>
          <p:blipFill rotWithShape="1">
            <a:blip r:embed="rId3">
              <a:extLst>
                <a:ext uri="{28A0092B-C50C-407E-A947-70E740481C1C}">
                  <a14:useLocalDpi xmlns:a14="http://schemas.microsoft.com/office/drawing/2010/main" val="0"/>
                </a:ext>
              </a:extLst>
            </a:blip>
            <a:srcRect l="12376" b="26945"/>
            <a:stretch/>
          </p:blipFill>
          <p:spPr>
            <a:xfrm>
              <a:off x="6022975" y="2516654"/>
              <a:ext cx="5867400" cy="3668871"/>
            </a:xfrm>
            <a:prstGeom prst="rect">
              <a:avLst/>
            </a:prstGeom>
          </p:spPr>
        </p:pic>
        <p:pic>
          <p:nvPicPr>
            <p:cNvPr id="10" name="図 9" descr="QR コード&#10;&#10;自動的に生成された説明">
              <a:extLst>
                <a:ext uri="{FF2B5EF4-FFF2-40B4-BE49-F238E27FC236}">
                  <a16:creationId xmlns:a16="http://schemas.microsoft.com/office/drawing/2014/main" id="{CF215195-C8D3-C6B6-34F6-6AE212EF3D4B}"/>
                </a:ext>
              </a:extLst>
            </p:cNvPr>
            <p:cNvPicPr>
              <a:picLocks noChangeAspect="1"/>
            </p:cNvPicPr>
            <p:nvPr/>
          </p:nvPicPr>
          <p:blipFill rotWithShape="1">
            <a:blip r:embed="rId3">
              <a:extLst>
                <a:ext uri="{28A0092B-C50C-407E-A947-70E740481C1C}">
                  <a14:useLocalDpi xmlns:a14="http://schemas.microsoft.com/office/drawing/2010/main" val="0"/>
                </a:ext>
              </a:extLst>
            </a:blip>
            <a:srcRect l="12419" t="73159" r="77409" b="7943"/>
            <a:stretch/>
          </p:blipFill>
          <p:spPr>
            <a:xfrm>
              <a:off x="5232113" y="1781780"/>
              <a:ext cx="681135" cy="949111"/>
            </a:xfrm>
            <a:prstGeom prst="rect">
              <a:avLst/>
            </a:prstGeom>
          </p:spPr>
        </p:pic>
        <p:sp>
          <p:nvSpPr>
            <p:cNvPr id="14" name="テキスト ボックス 13">
              <a:extLst>
                <a:ext uri="{FF2B5EF4-FFF2-40B4-BE49-F238E27FC236}">
                  <a16:creationId xmlns:a16="http://schemas.microsoft.com/office/drawing/2014/main" id="{8239F5EB-CF25-89AD-50F3-7DCDA47B1414}"/>
                </a:ext>
              </a:extLst>
            </p:cNvPr>
            <p:cNvSpPr txBox="1"/>
            <p:nvPr/>
          </p:nvSpPr>
          <p:spPr>
            <a:xfrm>
              <a:off x="6015713" y="1014318"/>
              <a:ext cx="6317694" cy="461665"/>
            </a:xfrm>
            <a:prstGeom prst="rect">
              <a:avLst/>
            </a:prstGeom>
            <a:noFill/>
          </p:spPr>
          <p:txBody>
            <a:bodyPr wrap="square" rtlCol="0">
              <a:spAutoFit/>
            </a:bodyPr>
            <a:lstStyle/>
            <a:p>
              <a:r>
                <a:rPr kumimoji="1" lang="en-US" altLang="ja-JP" sz="2400" b="1" dirty="0">
                  <a:latin typeface="Meiryo UI" panose="020B0604030504040204" pitchFamily="50" charset="-128"/>
                  <a:ea typeface="Meiryo UI" panose="020B0604030504040204" pitchFamily="50" charset="-128"/>
                </a:rPr>
                <a:t>100-200itearation</a:t>
              </a:r>
              <a:r>
                <a:rPr kumimoji="1" lang="ja-JP" altLang="en-US" sz="2400" b="1" dirty="0"/>
                <a:t>エキスパート行動</a:t>
              </a:r>
              <a:endParaRPr kumimoji="1" lang="en-US" altLang="ja-JP" sz="2400" b="1" dirty="0"/>
            </a:p>
          </p:txBody>
        </p:sp>
        <p:sp>
          <p:nvSpPr>
            <p:cNvPr id="34" name="正方形/長方形 33">
              <a:extLst>
                <a:ext uri="{FF2B5EF4-FFF2-40B4-BE49-F238E27FC236}">
                  <a16:creationId xmlns:a16="http://schemas.microsoft.com/office/drawing/2014/main" id="{C09C74D3-77A8-3925-DD84-DA39BDC47DEE}"/>
                </a:ext>
              </a:extLst>
            </p:cNvPr>
            <p:cNvSpPr/>
            <p:nvPr/>
          </p:nvSpPr>
          <p:spPr>
            <a:xfrm>
              <a:off x="5913248" y="2730891"/>
              <a:ext cx="5242115" cy="3517144"/>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B82830C1-190B-0905-5D8B-45B30916C9DA}"/>
                </a:ext>
              </a:extLst>
            </p:cNvPr>
            <p:cNvSpPr txBox="1"/>
            <p:nvPr/>
          </p:nvSpPr>
          <p:spPr>
            <a:xfrm>
              <a:off x="7192736" y="2351009"/>
              <a:ext cx="2562578" cy="400110"/>
            </a:xfrm>
            <a:prstGeom prst="rect">
              <a:avLst/>
            </a:prstGeom>
            <a:noFill/>
          </p:spPr>
          <p:txBody>
            <a:bodyPr wrap="square">
              <a:spAutoFit/>
            </a:bodyPr>
            <a:lstStyle/>
            <a:p>
              <a:pPr marL="0" indent="0">
                <a:buNone/>
              </a:pPr>
              <a:r>
                <a:rPr kumimoji="1" lang="ja-JP" altLang="en-US" sz="2000" b="1" dirty="0">
                  <a:solidFill>
                    <a:schemeClr val="tx2"/>
                  </a:solidFill>
                  <a:latin typeface="Meiryo UI" panose="020B0604030504040204" pitchFamily="50" charset="-128"/>
                  <a:ea typeface="Meiryo UI" panose="020B0604030504040204" pitchFamily="50" charset="-128"/>
                </a:rPr>
                <a:t>すでに最適解に収束</a:t>
              </a:r>
              <a:endParaRPr kumimoji="1" lang="en-US" altLang="ja-JP" sz="2000" b="1" dirty="0">
                <a:solidFill>
                  <a:schemeClr val="tx2"/>
                </a:solidFill>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ED79B0B5-AE49-64E0-EAE1-64983D374A52}"/>
                </a:ext>
              </a:extLst>
            </p:cNvPr>
            <p:cNvSpPr/>
            <p:nvPr/>
          </p:nvSpPr>
          <p:spPr>
            <a:xfrm>
              <a:off x="5195375" y="1673062"/>
              <a:ext cx="790200" cy="1057829"/>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7B5CBD8E-030C-C347-CFC0-8FC591D8061E}"/>
                </a:ext>
              </a:extLst>
            </p:cNvPr>
            <p:cNvSpPr txBox="1"/>
            <p:nvPr/>
          </p:nvSpPr>
          <p:spPr>
            <a:xfrm>
              <a:off x="6055461" y="1603864"/>
              <a:ext cx="3160939" cy="707886"/>
            </a:xfrm>
            <a:prstGeom prst="rect">
              <a:avLst/>
            </a:prstGeom>
            <a:noFill/>
          </p:spPr>
          <p:txBody>
            <a:bodyPr wrap="square">
              <a:spAutoFit/>
            </a:bodyPr>
            <a:lstStyle/>
            <a:p>
              <a:pPr marL="0" indent="0">
                <a:buNone/>
              </a:pPr>
              <a:r>
                <a:rPr kumimoji="1" lang="en-US" altLang="ja-JP" sz="2000" b="1" dirty="0">
                  <a:solidFill>
                    <a:schemeClr val="bg2"/>
                  </a:solidFill>
                  <a:latin typeface="Meiryo UI" panose="020B0604030504040204" pitchFamily="50" charset="-128"/>
                  <a:ea typeface="Meiryo UI" panose="020B0604030504040204" pitchFamily="50" charset="-128"/>
                </a:rPr>
                <a:t>130iteration</a:t>
              </a:r>
              <a:r>
                <a:rPr kumimoji="1" lang="ja-JP" altLang="en-US" sz="2000" b="1" dirty="0">
                  <a:solidFill>
                    <a:schemeClr val="bg2"/>
                  </a:solidFill>
                  <a:latin typeface="Meiryo UI" panose="020B0604030504040204" pitchFamily="50" charset="-128"/>
                  <a:ea typeface="Meiryo UI" panose="020B0604030504040204" pitchFamily="50" charset="-128"/>
                </a:rPr>
                <a:t>で</a:t>
              </a:r>
              <a:endParaRPr kumimoji="1" lang="en-US" altLang="ja-JP" sz="2000" b="1" dirty="0">
                <a:solidFill>
                  <a:schemeClr val="bg2"/>
                </a:solidFill>
                <a:latin typeface="Meiryo UI" panose="020B0604030504040204" pitchFamily="50" charset="-128"/>
                <a:ea typeface="Meiryo UI" panose="020B0604030504040204" pitchFamily="50" charset="-128"/>
              </a:endParaRPr>
            </a:p>
            <a:p>
              <a:pPr marL="0" indent="0">
                <a:buNone/>
              </a:pPr>
              <a:r>
                <a:rPr kumimoji="1" lang="ja-JP" altLang="en-US" sz="2000" b="1" dirty="0">
                  <a:solidFill>
                    <a:schemeClr val="bg2"/>
                  </a:solidFill>
                  <a:latin typeface="Meiryo UI" panose="020B0604030504040204" pitchFamily="50" charset="-128"/>
                  <a:ea typeface="Meiryo UI" panose="020B0604030504040204" pitchFamily="50" charset="-128"/>
                </a:rPr>
                <a:t>最適解に収束 </a:t>
              </a:r>
              <a:r>
                <a:rPr kumimoji="1" lang="en-US" altLang="ja-JP" sz="2000" b="1" dirty="0">
                  <a:solidFill>
                    <a:schemeClr val="bg2"/>
                  </a:solidFill>
                  <a:latin typeface="Meiryo UI" panose="020B0604030504040204" pitchFamily="50" charset="-128"/>
                  <a:ea typeface="Meiryo UI" panose="020B0604030504040204" pitchFamily="50" charset="-128"/>
                </a:rPr>
                <a:t>(Agent16)</a:t>
              </a:r>
            </a:p>
          </p:txBody>
        </p:sp>
      </p:grpSp>
      <p:grpSp>
        <p:nvGrpSpPr>
          <p:cNvPr id="55" name="グループ化 54">
            <a:extLst>
              <a:ext uri="{FF2B5EF4-FFF2-40B4-BE49-F238E27FC236}">
                <a16:creationId xmlns:a16="http://schemas.microsoft.com/office/drawing/2014/main" id="{92D8E5F8-3C1F-FA12-7850-9997B1052F98}"/>
              </a:ext>
            </a:extLst>
          </p:cNvPr>
          <p:cNvGrpSpPr/>
          <p:nvPr/>
        </p:nvGrpSpPr>
        <p:grpSpPr>
          <a:xfrm>
            <a:off x="7471222" y="1543551"/>
            <a:ext cx="3877388" cy="3287226"/>
            <a:chOff x="489339" y="3512261"/>
            <a:chExt cx="3119368" cy="2956704"/>
          </a:xfrm>
        </p:grpSpPr>
        <p:pic>
          <p:nvPicPr>
            <p:cNvPr id="45" name="図 44">
              <a:extLst>
                <a:ext uri="{FF2B5EF4-FFF2-40B4-BE49-F238E27FC236}">
                  <a16:creationId xmlns:a16="http://schemas.microsoft.com/office/drawing/2014/main" id="{96C34CDE-0FA4-F6F2-4AC0-4F9559F66C04}"/>
                </a:ext>
              </a:extLst>
            </p:cNvPr>
            <p:cNvPicPr>
              <a:picLocks noChangeAspect="1"/>
            </p:cNvPicPr>
            <p:nvPr/>
          </p:nvPicPr>
          <p:blipFill rotWithShape="1">
            <a:blip r:embed="rId4"/>
            <a:srcRect l="-2028" t="721" r="51452" b="-721"/>
            <a:stretch/>
          </p:blipFill>
          <p:spPr>
            <a:xfrm>
              <a:off x="489339" y="3512261"/>
              <a:ext cx="3009641" cy="2956704"/>
            </a:xfrm>
            <a:prstGeom prst="rect">
              <a:avLst/>
            </a:prstGeom>
          </p:spPr>
        </p:pic>
        <p:sp>
          <p:nvSpPr>
            <p:cNvPr id="53" name="正方形/長方形 52">
              <a:extLst>
                <a:ext uri="{FF2B5EF4-FFF2-40B4-BE49-F238E27FC236}">
                  <a16:creationId xmlns:a16="http://schemas.microsoft.com/office/drawing/2014/main" id="{ECC3781F-93E4-62D4-8EAB-CD8B9F24F9EE}"/>
                </a:ext>
              </a:extLst>
            </p:cNvPr>
            <p:cNvSpPr/>
            <p:nvPr/>
          </p:nvSpPr>
          <p:spPr>
            <a:xfrm>
              <a:off x="954124" y="3538834"/>
              <a:ext cx="2654583" cy="2709201"/>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A96175BE-2862-4511-DCE3-DA105A82533E}"/>
              </a:ext>
            </a:extLst>
          </p:cNvPr>
          <p:cNvCxnSpPr>
            <a:cxnSpLocks/>
          </p:cNvCxnSpPr>
          <p:nvPr/>
        </p:nvCxnSpPr>
        <p:spPr>
          <a:xfrm>
            <a:off x="7254180" y="1141588"/>
            <a:ext cx="25080" cy="5233717"/>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213DFC5B-0A5D-74D6-1490-C74721301650}"/>
              </a:ext>
            </a:extLst>
          </p:cNvPr>
          <p:cNvGrpSpPr/>
          <p:nvPr/>
        </p:nvGrpSpPr>
        <p:grpSpPr>
          <a:xfrm>
            <a:off x="5907020" y="1642023"/>
            <a:ext cx="1418807" cy="1962752"/>
            <a:chOff x="10141326" y="603800"/>
            <a:chExt cx="1418807" cy="1962752"/>
          </a:xfrm>
        </p:grpSpPr>
        <p:grpSp>
          <p:nvGrpSpPr>
            <p:cNvPr id="28" name="グループ化 27">
              <a:extLst>
                <a:ext uri="{FF2B5EF4-FFF2-40B4-BE49-F238E27FC236}">
                  <a16:creationId xmlns:a16="http://schemas.microsoft.com/office/drawing/2014/main" id="{3A9F5AA1-8F27-072E-C617-B9DC1CAB7AD6}"/>
                </a:ext>
              </a:extLst>
            </p:cNvPr>
            <p:cNvGrpSpPr/>
            <p:nvPr/>
          </p:nvGrpSpPr>
          <p:grpSpPr>
            <a:xfrm>
              <a:off x="10141326" y="603800"/>
              <a:ext cx="1418807" cy="1617798"/>
              <a:chOff x="10732344" y="642036"/>
              <a:chExt cx="1418807" cy="1617798"/>
            </a:xfrm>
          </p:grpSpPr>
          <p:grpSp>
            <p:nvGrpSpPr>
              <p:cNvPr id="24" name="グループ化 23">
                <a:extLst>
                  <a:ext uri="{FF2B5EF4-FFF2-40B4-BE49-F238E27FC236}">
                    <a16:creationId xmlns:a16="http://schemas.microsoft.com/office/drawing/2014/main" id="{ED8F0D55-3E2B-94E5-6E7F-4EA06D4F8FE6}"/>
                  </a:ext>
                </a:extLst>
              </p:cNvPr>
              <p:cNvGrpSpPr/>
              <p:nvPr/>
            </p:nvGrpSpPr>
            <p:grpSpPr>
              <a:xfrm>
                <a:off x="10967750" y="1032920"/>
                <a:ext cx="919792" cy="1226914"/>
                <a:chOff x="10235571" y="851863"/>
                <a:chExt cx="919792" cy="1226914"/>
              </a:xfrm>
            </p:grpSpPr>
            <p:pic>
              <p:nvPicPr>
                <p:cNvPr id="20" name="図 19">
                  <a:extLst>
                    <a:ext uri="{FF2B5EF4-FFF2-40B4-BE49-F238E27FC236}">
                      <a16:creationId xmlns:a16="http://schemas.microsoft.com/office/drawing/2014/main" id="{A00817CD-4596-1D41-2609-C64D55A2AA59}"/>
                    </a:ext>
                  </a:extLst>
                </p:cNvPr>
                <p:cNvPicPr>
                  <a:picLocks noChangeAspect="1"/>
                </p:cNvPicPr>
                <p:nvPr/>
              </p:nvPicPr>
              <p:blipFill rotWithShape="1">
                <a:blip r:embed="rId5"/>
                <a:srcRect b="3360"/>
                <a:stretch/>
              </p:blipFill>
              <p:spPr>
                <a:xfrm>
                  <a:off x="10235571" y="851863"/>
                  <a:ext cx="919792" cy="1226914"/>
                </a:xfrm>
                <a:prstGeom prst="rect">
                  <a:avLst/>
                </a:prstGeom>
              </p:spPr>
            </p:pic>
            <p:sp>
              <p:nvSpPr>
                <p:cNvPr id="22" name="楕円 21">
                  <a:extLst>
                    <a:ext uri="{FF2B5EF4-FFF2-40B4-BE49-F238E27FC236}">
                      <a16:creationId xmlns:a16="http://schemas.microsoft.com/office/drawing/2014/main" id="{59ACD506-2F81-BD2D-2256-58B495766F63}"/>
                    </a:ext>
                  </a:extLst>
                </p:cNvPr>
                <p:cNvSpPr/>
                <p:nvPr/>
              </p:nvSpPr>
              <p:spPr>
                <a:xfrm>
                  <a:off x="10269152" y="851863"/>
                  <a:ext cx="835706" cy="33598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テキスト ボックス 22">
                <a:extLst>
                  <a:ext uri="{FF2B5EF4-FFF2-40B4-BE49-F238E27FC236}">
                    <a16:creationId xmlns:a16="http://schemas.microsoft.com/office/drawing/2014/main" id="{2B24BBA0-E230-D5B2-D780-D965866D642D}"/>
                  </a:ext>
                </a:extLst>
              </p:cNvPr>
              <p:cNvSpPr txBox="1"/>
              <p:nvPr/>
            </p:nvSpPr>
            <p:spPr>
              <a:xfrm>
                <a:off x="10732344" y="642036"/>
                <a:ext cx="1418807" cy="400110"/>
              </a:xfrm>
              <a:prstGeom prst="rect">
                <a:avLst/>
              </a:prstGeom>
              <a:noFill/>
            </p:spPr>
            <p:txBody>
              <a:bodyPr wrap="square">
                <a:spAutoFit/>
              </a:bodyPr>
              <a:lstStyle/>
              <a:p>
                <a:pPr marL="0" indent="0">
                  <a:buNone/>
                </a:pPr>
                <a:r>
                  <a:rPr kumimoji="1" lang="en-US" altLang="ja-JP" sz="2000" b="1" dirty="0">
                    <a:latin typeface="Meiryo UI" panose="020B0604030504040204" pitchFamily="50" charset="-128"/>
                    <a:ea typeface="Meiryo UI" panose="020B0604030504040204" pitchFamily="50" charset="-128"/>
                  </a:rPr>
                  <a:t>Iteration</a:t>
                </a:r>
              </a:p>
            </p:txBody>
          </p:sp>
        </p:grpSp>
        <p:sp>
          <p:nvSpPr>
            <p:cNvPr id="27" name="テキスト ボックス 26">
              <a:extLst>
                <a:ext uri="{FF2B5EF4-FFF2-40B4-BE49-F238E27FC236}">
                  <a16:creationId xmlns:a16="http://schemas.microsoft.com/office/drawing/2014/main" id="{7BF94922-E935-C23A-1173-F9BC0C201819}"/>
                </a:ext>
              </a:extLst>
            </p:cNvPr>
            <p:cNvSpPr txBox="1"/>
            <p:nvPr/>
          </p:nvSpPr>
          <p:spPr>
            <a:xfrm>
              <a:off x="10329806" y="2166442"/>
              <a:ext cx="1087817" cy="400110"/>
            </a:xfrm>
            <a:prstGeom prst="rect">
              <a:avLst/>
            </a:prstGeom>
            <a:noFill/>
          </p:spPr>
          <p:txBody>
            <a:bodyPr wrap="square">
              <a:spAutoFit/>
            </a:bodyPr>
            <a:lstStyle/>
            <a:p>
              <a:pPr marL="0" indent="0">
                <a:buNone/>
              </a:pPr>
              <a:r>
                <a:rPr kumimoji="1" lang="en-US" altLang="ja-JP" sz="2000" b="1" dirty="0">
                  <a:latin typeface="Meiryo UI" panose="020B0604030504040204" pitchFamily="50" charset="-128"/>
                  <a:ea typeface="Meiryo UI" panose="020B0604030504040204" pitchFamily="50" charset="-128"/>
                </a:rPr>
                <a:t>Expert</a:t>
              </a:r>
            </a:p>
          </p:txBody>
        </p:sp>
      </p:grpSp>
      <p:sp>
        <p:nvSpPr>
          <p:cNvPr id="87" name="テキスト ボックス 86">
            <a:extLst>
              <a:ext uri="{FF2B5EF4-FFF2-40B4-BE49-F238E27FC236}">
                <a16:creationId xmlns:a16="http://schemas.microsoft.com/office/drawing/2014/main" id="{BD834180-0DB1-EC50-110A-9C8F8250F2CA}"/>
              </a:ext>
            </a:extLst>
          </p:cNvPr>
          <p:cNvSpPr txBox="1"/>
          <p:nvPr/>
        </p:nvSpPr>
        <p:spPr>
          <a:xfrm>
            <a:off x="8229725" y="1046954"/>
            <a:ext cx="3175932" cy="461665"/>
          </a:xfrm>
          <a:prstGeom prst="rect">
            <a:avLst/>
          </a:prstGeom>
          <a:noFill/>
        </p:spPr>
        <p:txBody>
          <a:bodyPr wrap="square" rtlCol="0">
            <a:spAutoFit/>
          </a:bodyPr>
          <a:lstStyle/>
          <a:p>
            <a:r>
              <a:rPr kumimoji="1" lang="en-US" altLang="ja-JP" sz="2400" b="1" dirty="0">
                <a:latin typeface="Meiryo UI" panose="020B0604030504040204" pitchFamily="50" charset="-128"/>
                <a:ea typeface="Meiryo UI" panose="020B0604030504040204" pitchFamily="50" charset="-128"/>
              </a:rPr>
              <a:t>Agent16</a:t>
            </a:r>
            <a:r>
              <a:rPr kumimoji="1" lang="ja-JP" altLang="en-US" sz="2400" b="1" dirty="0">
                <a:latin typeface="Meiryo UI" panose="020B0604030504040204" pitchFamily="50" charset="-128"/>
                <a:ea typeface="Meiryo UI" panose="020B0604030504040204" pitchFamily="50" charset="-128"/>
              </a:rPr>
              <a:t>の関連度</a:t>
            </a:r>
            <a:endParaRPr kumimoji="1" lang="en-US" altLang="ja-JP" sz="2400" b="1" dirty="0"/>
          </a:p>
        </p:txBody>
      </p:sp>
      <p:cxnSp>
        <p:nvCxnSpPr>
          <p:cNvPr id="92" name="直線コネクタ 91">
            <a:extLst>
              <a:ext uri="{FF2B5EF4-FFF2-40B4-BE49-F238E27FC236}">
                <a16:creationId xmlns:a16="http://schemas.microsoft.com/office/drawing/2014/main" id="{065504C1-EC66-5E0A-97C0-21DA865BC388}"/>
              </a:ext>
            </a:extLst>
          </p:cNvPr>
          <p:cNvCxnSpPr>
            <a:cxnSpLocks/>
          </p:cNvCxnSpPr>
          <p:nvPr/>
        </p:nvCxnSpPr>
        <p:spPr>
          <a:xfrm flipH="1">
            <a:off x="9817691" y="1592479"/>
            <a:ext cx="4131" cy="2973285"/>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ED52B835-8318-8187-F3E9-ABD240241EA6}"/>
              </a:ext>
            </a:extLst>
          </p:cNvPr>
          <p:cNvSpPr txBox="1"/>
          <p:nvPr/>
        </p:nvSpPr>
        <p:spPr>
          <a:xfrm>
            <a:off x="9885529" y="1592479"/>
            <a:ext cx="2158279" cy="400110"/>
          </a:xfrm>
          <a:prstGeom prst="rect">
            <a:avLst/>
          </a:prstGeom>
          <a:noFill/>
        </p:spPr>
        <p:txBody>
          <a:bodyPr wrap="square">
            <a:spAutoFit/>
          </a:bodyPr>
          <a:lstStyle/>
          <a:p>
            <a:pPr marL="0" indent="0">
              <a:buNone/>
            </a:pPr>
            <a:r>
              <a:rPr kumimoji="1" lang="en-US" altLang="ja-JP" sz="2000" b="1" dirty="0">
                <a:solidFill>
                  <a:schemeClr val="bg2"/>
                </a:solidFill>
                <a:latin typeface="Meiryo UI" panose="020B0604030504040204" pitchFamily="50" charset="-128"/>
                <a:ea typeface="Meiryo UI" panose="020B0604030504040204" pitchFamily="50" charset="-128"/>
              </a:rPr>
              <a:t>130iteration</a:t>
            </a:r>
          </a:p>
        </p:txBody>
      </p:sp>
      <p:sp>
        <p:nvSpPr>
          <p:cNvPr id="96" name="テキスト ボックス 95">
            <a:extLst>
              <a:ext uri="{FF2B5EF4-FFF2-40B4-BE49-F238E27FC236}">
                <a16:creationId xmlns:a16="http://schemas.microsoft.com/office/drawing/2014/main" id="{59E4ED27-DED6-84F5-AB51-967535618DE3}"/>
              </a:ext>
            </a:extLst>
          </p:cNvPr>
          <p:cNvSpPr txBox="1"/>
          <p:nvPr/>
        </p:nvSpPr>
        <p:spPr>
          <a:xfrm rot="16200000">
            <a:off x="7168224" y="2834024"/>
            <a:ext cx="993239" cy="400110"/>
          </a:xfrm>
          <a:prstGeom prst="rect">
            <a:avLst/>
          </a:prstGeom>
          <a:solidFill>
            <a:schemeClr val="bg1"/>
          </a:solidFill>
        </p:spPr>
        <p:txBody>
          <a:bodyPr wrap="square">
            <a:spAutoFit/>
          </a:bodyPr>
          <a:lstStyle/>
          <a:p>
            <a:pPr marL="0" indent="0">
              <a:buNone/>
            </a:pPr>
            <a:r>
              <a:rPr kumimoji="1" lang="ja-JP" altLang="en-US" sz="2000" b="1" dirty="0">
                <a:latin typeface="Meiryo UI" panose="020B0604030504040204" pitchFamily="50" charset="-128"/>
                <a:ea typeface="Meiryo UI" panose="020B0604030504040204" pitchFamily="50" charset="-128"/>
              </a:rPr>
              <a:t>関連度</a:t>
            </a:r>
            <a:endParaRPr kumimoji="1" lang="en-US" altLang="ja-JP" sz="2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948BC6E0-537A-334F-3986-2261D4B35487}"/>
              </a:ext>
            </a:extLst>
          </p:cNvPr>
          <p:cNvSpPr txBox="1"/>
          <p:nvPr/>
        </p:nvSpPr>
        <p:spPr>
          <a:xfrm>
            <a:off x="9218014" y="4660266"/>
            <a:ext cx="2158279" cy="400110"/>
          </a:xfrm>
          <a:prstGeom prst="rect">
            <a:avLst/>
          </a:prstGeom>
          <a:noFill/>
        </p:spPr>
        <p:txBody>
          <a:bodyPr wrap="square">
            <a:spAutoFit/>
          </a:bodyPr>
          <a:lstStyle/>
          <a:p>
            <a:pPr marL="0" indent="0">
              <a:buNone/>
            </a:pPr>
            <a:r>
              <a:rPr kumimoji="1" lang="en-US" altLang="ja-JP" sz="2000" b="1" dirty="0">
                <a:latin typeface="Meiryo UI" panose="020B0604030504040204" pitchFamily="50" charset="-128"/>
                <a:ea typeface="Meiryo UI" panose="020B0604030504040204" pitchFamily="50" charset="-128"/>
              </a:rPr>
              <a:t>Iteration</a:t>
            </a:r>
          </a:p>
        </p:txBody>
      </p:sp>
    </p:spTree>
    <p:extLst>
      <p:ext uri="{BB962C8B-B14F-4D97-AF65-F5344CB8AC3E}">
        <p14:creationId xmlns:p14="http://schemas.microsoft.com/office/powerpoint/2010/main" val="649351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5180-0DE1-4A8A-47FF-AFC7FE2B3B70}"/>
              </a:ext>
            </a:extLst>
          </p:cNvPr>
          <p:cNvSpPr>
            <a:spLocks noGrp="1"/>
          </p:cNvSpPr>
          <p:nvPr>
            <p:ph type="title"/>
          </p:nvPr>
        </p:nvSpPr>
        <p:spPr/>
        <p:txBody>
          <a:bodyPr>
            <a:normAutofit fontScale="90000"/>
          </a:bodyPr>
          <a:lstStyle/>
          <a:p>
            <a:r>
              <a:rPr lang="ja-JP" altLang="en-US" dirty="0"/>
              <a:t>おわりに</a:t>
            </a:r>
            <a:endParaRPr kumimoji="1" lang="ja-JP" altLang="en-US" dirty="0"/>
          </a:p>
        </p:txBody>
      </p:sp>
      <p:sp>
        <p:nvSpPr>
          <p:cNvPr id="3" name="コンテンツ プレースホルダー 2">
            <a:extLst>
              <a:ext uri="{FF2B5EF4-FFF2-40B4-BE49-F238E27FC236}">
                <a16:creationId xmlns:a16="http://schemas.microsoft.com/office/drawing/2014/main" id="{74417604-D4E7-2D6D-6D13-EF59B98E7B16}"/>
              </a:ext>
            </a:extLst>
          </p:cNvPr>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93581" y="6492875"/>
            <a:ext cx="780011" cy="365125"/>
          </a:xfrm>
        </p:spPr>
        <p:txBody>
          <a:bodyPr/>
          <a:lstStyle/>
          <a:p>
            <a:fld id="{BD36DA32-F4D7-46B8-B5F1-C142E47E0CF5}" type="slidenum">
              <a:rPr kumimoji="1" lang="ja-JP" altLang="en-US" smtClean="0"/>
              <a:t>13</a:t>
            </a:fld>
            <a:endParaRPr kumimoji="1" lang="ja-JP" altLang="en-US" dirty="0"/>
          </a:p>
        </p:txBody>
      </p:sp>
      <p:sp>
        <p:nvSpPr>
          <p:cNvPr id="6" name="コンテンツ プレースホルダー 2">
            <a:extLst>
              <a:ext uri="{FF2B5EF4-FFF2-40B4-BE49-F238E27FC236}">
                <a16:creationId xmlns:a16="http://schemas.microsoft.com/office/drawing/2014/main" id="{6BE4CAC2-D862-EF85-58B4-0071882D1432}"/>
              </a:ext>
            </a:extLst>
          </p:cNvPr>
          <p:cNvSpPr txBox="1">
            <a:spLocks/>
          </p:cNvSpPr>
          <p:nvPr/>
        </p:nvSpPr>
        <p:spPr>
          <a:xfrm>
            <a:off x="301625" y="1168399"/>
            <a:ext cx="10853738" cy="5324475"/>
          </a:xfrm>
          <a:prstGeom prst="rect">
            <a:avLst/>
          </a:prstGeom>
        </p:spPr>
        <p:txBody>
          <a:bodyPr vert="horz" lIns="0" tIns="45720" rIns="0" bIns="45720" rtlCol="0">
            <a:normAutofit fontScale="92500" lnSpcReduction="10000"/>
          </a:bodyPr>
          <a:lstStyle>
            <a:lvl1pPr marL="342900" indent="-342900" algn="l" defTabSz="914400" rtl="0" eaLnBrk="1" latinLnBrk="0" hangingPunct="1">
              <a:lnSpc>
                <a:spcPct val="110000"/>
              </a:lnSpc>
              <a:spcBef>
                <a:spcPts val="1200"/>
              </a:spcBef>
              <a:spcAft>
                <a:spcPts val="200"/>
              </a:spcAft>
              <a:buClrTx/>
              <a:buSzPct val="100000"/>
              <a:buFont typeface="Wingdings" panose="05000000000000000000" pitchFamily="2" charset="2"/>
              <a:buChar char="l"/>
              <a:defRPr kumimoji="1" sz="2000" kern="1200">
                <a:solidFill>
                  <a:schemeClr val="tx1"/>
                </a:solidFill>
                <a:latin typeface="Meiryo UI" panose="020B0604030504040204" pitchFamily="50" charset="-128"/>
                <a:ea typeface="Meiryo UI" panose="020B0604030504040204" pitchFamily="50" charset="-128"/>
                <a:cs typeface="+mn-cs"/>
              </a:defRPr>
            </a:lvl1pPr>
            <a:lvl2pPr marL="486918" indent="-285750" algn="l" defTabSz="914400" rtl="0" eaLnBrk="1" latinLnBrk="0" hangingPunct="1">
              <a:lnSpc>
                <a:spcPct val="100000"/>
              </a:lnSpc>
              <a:spcBef>
                <a:spcPts val="200"/>
              </a:spcBef>
              <a:spcAft>
                <a:spcPts val="400"/>
              </a:spcAft>
              <a:buClrTx/>
              <a:buSzPct val="60000"/>
              <a:buFont typeface="Wingdings" panose="05000000000000000000" pitchFamily="2" charset="2"/>
              <a:buChar char="l"/>
              <a:defRPr kumimoji="1" sz="1800" kern="1200">
                <a:solidFill>
                  <a:schemeClr val="tx1"/>
                </a:solidFill>
                <a:latin typeface="Meiryo UI" panose="020B0604030504040204" pitchFamily="50" charset="-128"/>
                <a:ea typeface="Meiryo UI" panose="020B0604030504040204" pitchFamily="50" charset="-128"/>
                <a:cs typeface="+mn-cs"/>
              </a:defRPr>
            </a:lvl2pPr>
            <a:lvl3pPr marL="669798" indent="-285750" algn="l" defTabSz="914400" rtl="0" eaLnBrk="1" latinLnBrk="0" hangingPunct="1">
              <a:lnSpc>
                <a:spcPct val="100000"/>
              </a:lnSpc>
              <a:spcBef>
                <a:spcPts val="200"/>
              </a:spcBef>
              <a:spcAft>
                <a:spcPts val="400"/>
              </a:spcAft>
              <a:buClrTx/>
              <a:buFont typeface="Arial" panose="020B0604020202020204"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kumimoji="1" lang="ja-JP" altLang="en-US" sz="2800" b="1" dirty="0"/>
              <a:t>目的：</a:t>
            </a:r>
            <a:endParaRPr kumimoji="1" lang="en-US" altLang="ja-JP" sz="2800" b="1" dirty="0"/>
          </a:p>
          <a:p>
            <a:pPr lvl="1"/>
            <a:r>
              <a:rPr lang="ja-JP" altLang="en-US" sz="2400" dirty="0"/>
              <a:t>非最適な</a:t>
            </a:r>
            <a:r>
              <a:rPr lang="ja-JP" altLang="en-US" sz="2400" dirty="0">
                <a:effectLst/>
              </a:rPr>
              <a:t>エキスパート行動から協調</a:t>
            </a:r>
            <a:r>
              <a:rPr lang="ja-JP" altLang="en-US" sz="2400" dirty="0"/>
              <a:t>に必要な</a:t>
            </a:r>
            <a:r>
              <a:rPr lang="ja-JP" altLang="en-US" sz="2400" dirty="0">
                <a:effectLst/>
              </a:rPr>
              <a:t>行動を導く報酬関数の獲得</a:t>
            </a:r>
            <a:endParaRPr lang="en-US" altLang="ja-JP" sz="2400" dirty="0">
              <a:effectLst/>
            </a:endParaRPr>
          </a:p>
          <a:p>
            <a:pPr lvl="1"/>
            <a:endParaRPr kumimoji="1" lang="en-US" altLang="ja-JP" sz="2400" b="1" dirty="0"/>
          </a:p>
          <a:p>
            <a:r>
              <a:rPr kumimoji="1" lang="ja-JP" altLang="en-US" sz="2800" b="1" dirty="0"/>
              <a:t>提案：</a:t>
            </a:r>
            <a:endParaRPr kumimoji="1" lang="en-US" altLang="ja-JP" sz="2800" b="1" dirty="0"/>
          </a:p>
          <a:p>
            <a:pPr lvl="1"/>
            <a:r>
              <a:rPr lang="en-US" altLang="ja-JP" sz="2400" dirty="0"/>
              <a:t>WTC-MAIRL</a:t>
            </a:r>
            <a:r>
              <a:rPr lang="ja-JP" altLang="en-US" sz="2400" dirty="0"/>
              <a:t>（二個体間協調＋重みづけ評価に基づく</a:t>
            </a:r>
            <a:r>
              <a:rPr lang="en-US" altLang="ja-JP" sz="2400" dirty="0"/>
              <a:t>IRL</a:t>
            </a:r>
            <a:r>
              <a:rPr lang="ja-JP" altLang="en-US" sz="2400" dirty="0"/>
              <a:t>）</a:t>
            </a:r>
            <a:endParaRPr kumimoji="1" lang="en-US" altLang="ja-JP" sz="2400" dirty="0"/>
          </a:p>
          <a:p>
            <a:pPr marL="0" indent="0">
              <a:buNone/>
            </a:pPr>
            <a:endParaRPr kumimoji="1" lang="en-US" altLang="ja-JP" sz="2400" b="1" dirty="0"/>
          </a:p>
          <a:p>
            <a:r>
              <a:rPr kumimoji="1" lang="ja-JP" altLang="en-US" sz="2800" b="1" dirty="0"/>
              <a:t>結果：</a:t>
            </a:r>
            <a:endParaRPr kumimoji="1" lang="en-US" altLang="ja-JP" sz="2800" b="1" dirty="0"/>
          </a:p>
          <a:p>
            <a:pPr lvl="1"/>
            <a:r>
              <a:rPr kumimoji="1" lang="ja-JP" altLang="en-US" sz="2600" dirty="0"/>
              <a:t>非最適なエキスパート行動から</a:t>
            </a:r>
            <a:r>
              <a:rPr kumimoji="1" lang="ja-JP" altLang="en-US" sz="2600" b="1" dirty="0"/>
              <a:t>最適なエキスパート行動の獲得に成功</a:t>
            </a:r>
            <a:endParaRPr kumimoji="1" lang="en-US" altLang="ja-JP" sz="2600" b="1" dirty="0"/>
          </a:p>
          <a:p>
            <a:pPr marL="0" indent="0">
              <a:buNone/>
            </a:pPr>
            <a:endParaRPr kumimoji="1" lang="en-US" altLang="ja-JP" sz="2000" b="1" dirty="0"/>
          </a:p>
          <a:p>
            <a:r>
              <a:rPr kumimoji="1" lang="ja-JP" altLang="en-US" sz="2800" b="1" dirty="0"/>
              <a:t>今後の課題：</a:t>
            </a:r>
            <a:endParaRPr kumimoji="1" lang="en-US" altLang="ja-JP" sz="2800" b="1" dirty="0"/>
          </a:p>
          <a:p>
            <a:pPr lvl="1"/>
            <a:r>
              <a:rPr lang="ja-JP" altLang="en-US" sz="2600" dirty="0"/>
              <a:t>連続空間への拡張</a:t>
            </a:r>
            <a:endParaRPr kumimoji="1" lang="en-US" altLang="ja-JP" sz="2600" dirty="0"/>
          </a:p>
          <a:p>
            <a:pPr marL="0" indent="0">
              <a:buNone/>
            </a:pPr>
            <a:endParaRPr lang="en-US" altLang="ja-JP" sz="2000" dirty="0">
              <a:effectLst/>
              <a:latin typeface="Courier New" panose="02070309020205020404" pitchFamily="49" charset="0"/>
            </a:endParaRPr>
          </a:p>
          <a:p>
            <a:pPr marL="0" indent="0">
              <a:buFont typeface="Wingdings" panose="05000000000000000000" pitchFamily="2" charset="2"/>
              <a:buNone/>
            </a:pPr>
            <a:endParaRPr lang="ja-JP" altLang="en-US" sz="2800" b="1" dirty="0"/>
          </a:p>
        </p:txBody>
      </p:sp>
    </p:spTree>
    <p:extLst>
      <p:ext uri="{BB962C8B-B14F-4D97-AF65-F5344CB8AC3E}">
        <p14:creationId xmlns:p14="http://schemas.microsoft.com/office/powerpoint/2010/main" val="43671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コンテンツ プレースホルダー 2">
            <a:extLst>
              <a:ext uri="{FF2B5EF4-FFF2-40B4-BE49-F238E27FC236}">
                <a16:creationId xmlns:a16="http://schemas.microsoft.com/office/drawing/2014/main" id="{6557330D-D285-4DB0-1F7E-F812D80437ED}"/>
              </a:ext>
            </a:extLst>
          </p:cNvPr>
          <p:cNvSpPr>
            <a:spLocks noGrp="1"/>
          </p:cNvSpPr>
          <p:nvPr>
            <p:ph idx="1"/>
          </p:nvPr>
        </p:nvSpPr>
        <p:spPr>
          <a:xfrm>
            <a:off x="301625" y="1168399"/>
            <a:ext cx="10853738" cy="5324476"/>
          </a:xfrm>
        </p:spPr>
        <p:txBody>
          <a:bodyPr>
            <a:normAutofit lnSpcReduction="10000"/>
          </a:bodyPr>
          <a:lstStyle/>
          <a:p>
            <a:r>
              <a:rPr kumimoji="1" lang="ja-JP" altLang="en-US" sz="2800" b="1" dirty="0"/>
              <a:t>行動系列の評価</a:t>
            </a:r>
            <a:endParaRPr kumimoji="1" lang="en-US" altLang="ja-JP" sz="2800" b="1" dirty="0"/>
          </a:p>
          <a:p>
            <a:pPr lvl="1"/>
            <a:r>
              <a:rPr kumimoji="1" lang="ja-JP" altLang="en-US" sz="2400" dirty="0"/>
              <a:t>アーカイブした行動系列の評価をする</a:t>
            </a:r>
            <a:endParaRPr kumimoji="1" lang="en-US" altLang="ja-JP" sz="2400" dirty="0"/>
          </a:p>
          <a:p>
            <a:endParaRPr kumimoji="1" lang="en-US" altLang="ja-JP" sz="2800" b="1" dirty="0"/>
          </a:p>
          <a:p>
            <a:endParaRPr lang="en-US" altLang="ja-JP" sz="2800" b="1" dirty="0"/>
          </a:p>
          <a:p>
            <a:endParaRPr kumimoji="1" lang="en-US" altLang="ja-JP" sz="2800" b="1" dirty="0"/>
          </a:p>
          <a:p>
            <a:endParaRPr kumimoji="1" lang="en-US" altLang="ja-JP" sz="2800" b="1" dirty="0"/>
          </a:p>
          <a:p>
            <a:pPr marL="0" indent="0">
              <a:buNone/>
            </a:pPr>
            <a:endParaRPr kumimoji="1" lang="en-US" altLang="ja-JP" sz="2800" b="1" dirty="0"/>
          </a:p>
          <a:p>
            <a:r>
              <a:rPr kumimoji="1" lang="ja-JP" altLang="en-US" sz="2800" b="1" dirty="0"/>
              <a:t>エキスパート行動の置換</a:t>
            </a:r>
            <a:endParaRPr kumimoji="1" lang="en-US" altLang="ja-JP" sz="2800" b="1" dirty="0"/>
          </a:p>
          <a:p>
            <a:pPr lvl="1"/>
            <a:r>
              <a:rPr lang="ja-JP" altLang="en-US" sz="2400" dirty="0"/>
              <a:t>評価値が最大の行動系列をエキスパート行動と置換する</a:t>
            </a:r>
            <a:endParaRPr kumimoji="1" lang="en-US" altLang="ja-JP" sz="2400" dirty="0"/>
          </a:p>
          <a:p>
            <a:pPr marL="0" indent="0">
              <a:buNone/>
            </a:pPr>
            <a:endParaRPr kumimoji="1" lang="ja-JP" altLang="en-US" sz="2800" b="1"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14</a:t>
            </a:fld>
            <a:endParaRPr kumimoji="1" lang="ja-JP" altLang="en-US" dirty="0"/>
          </a:p>
        </p:txBody>
      </p:sp>
      <p:sp>
        <p:nvSpPr>
          <p:cNvPr id="10" name="テキスト ボックス 9">
            <a:extLst>
              <a:ext uri="{FF2B5EF4-FFF2-40B4-BE49-F238E27FC236}">
                <a16:creationId xmlns:a16="http://schemas.microsoft.com/office/drawing/2014/main" id="{DAAEBB1A-6F67-F95D-EEAB-8CDA584A02A1}"/>
              </a:ext>
            </a:extLst>
          </p:cNvPr>
          <p:cNvSpPr txBox="1"/>
          <p:nvPr/>
        </p:nvSpPr>
        <p:spPr>
          <a:xfrm>
            <a:off x="8365628" y="1107393"/>
            <a:ext cx="2160120" cy="390087"/>
          </a:xfrm>
          <a:prstGeom prst="rect">
            <a:avLst/>
          </a:prstGeom>
          <a:noFill/>
        </p:spPr>
        <p:txBody>
          <a:bodyPr wrap="square" lIns="0" tIns="0" rIns="0" bIns="0" rtlCol="0">
            <a:spAutoFit/>
          </a:bodyPr>
          <a:lstStyle/>
          <a:p>
            <a:r>
              <a:rPr kumimoji="1" lang="ja-JP" altLang="en-US" sz="2400" dirty="0">
                <a:latin typeface="Meiryo UI" panose="020B0604030504040204" pitchFamily="50" charset="-128"/>
                <a:ea typeface="Meiryo UI" panose="020B0604030504040204" pitchFamily="50" charset="-128"/>
              </a:rPr>
              <a:t>評</a:t>
            </a:r>
            <a:r>
              <a:rPr kumimoji="1" lang="ja-JP" altLang="en-US" sz="2400" dirty="0">
                <a:solidFill>
                  <a:schemeClr val="tx1"/>
                </a:solidFill>
                <a:latin typeface="Meiryo UI" panose="020B0604030504040204" pitchFamily="50" charset="-128"/>
                <a:ea typeface="Meiryo UI" panose="020B0604030504040204" pitchFamily="50" charset="-128"/>
              </a:rPr>
              <a:t>価値の計算例</a:t>
            </a:r>
          </a:p>
        </p:txBody>
      </p:sp>
      <p:sp>
        <p:nvSpPr>
          <p:cNvPr id="101" name="タイトル 100">
            <a:extLst>
              <a:ext uri="{FF2B5EF4-FFF2-40B4-BE49-F238E27FC236}">
                <a16:creationId xmlns:a16="http://schemas.microsoft.com/office/drawing/2014/main" id="{6ADC0892-06B1-7838-EC99-8468C611BC8C}"/>
              </a:ext>
            </a:extLst>
          </p:cNvPr>
          <p:cNvSpPr>
            <a:spLocks noGrp="1"/>
          </p:cNvSpPr>
          <p:nvPr>
            <p:ph type="title"/>
          </p:nvPr>
        </p:nvSpPr>
        <p:spPr/>
        <p:txBody>
          <a:bodyPr>
            <a:noAutofit/>
          </a:bodyPr>
          <a:lstStyle/>
          <a:p>
            <a:r>
              <a:rPr kumimoji="1" lang="ja-JP" altLang="en-US" sz="4000" dirty="0"/>
              <a:t>補足</a:t>
            </a:r>
            <a:endParaRPr lang="ja-JP" altLang="en-US" sz="1800" dirty="0"/>
          </a:p>
        </p:txBody>
      </p:sp>
      <p:grpSp>
        <p:nvGrpSpPr>
          <p:cNvPr id="115" name="グループ化 114">
            <a:extLst>
              <a:ext uri="{FF2B5EF4-FFF2-40B4-BE49-F238E27FC236}">
                <a16:creationId xmlns:a16="http://schemas.microsoft.com/office/drawing/2014/main" id="{3C41FDA0-E2A7-88F0-18AA-7D7D714E7F54}"/>
              </a:ext>
            </a:extLst>
          </p:cNvPr>
          <p:cNvGrpSpPr/>
          <p:nvPr/>
        </p:nvGrpSpPr>
        <p:grpSpPr>
          <a:xfrm>
            <a:off x="191884" y="3144003"/>
            <a:ext cx="6528301" cy="1910459"/>
            <a:chOff x="337769" y="2426709"/>
            <a:chExt cx="6528301" cy="1910459"/>
          </a:xfrm>
        </p:grpSpPr>
        <p:grpSp>
          <p:nvGrpSpPr>
            <p:cNvPr id="99" name="グループ化 98">
              <a:extLst>
                <a:ext uri="{FF2B5EF4-FFF2-40B4-BE49-F238E27FC236}">
                  <a16:creationId xmlns:a16="http://schemas.microsoft.com/office/drawing/2014/main" id="{79131529-CB09-282E-4A65-082EA5AA3146}"/>
                </a:ext>
              </a:extLst>
            </p:cNvPr>
            <p:cNvGrpSpPr/>
            <p:nvPr/>
          </p:nvGrpSpPr>
          <p:grpSpPr>
            <a:xfrm>
              <a:off x="337769" y="2426709"/>
              <a:ext cx="6528301" cy="1910459"/>
              <a:chOff x="957303" y="2382626"/>
              <a:chExt cx="6528301" cy="1910459"/>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F463828-EBC2-E482-5B9B-672F016314E7}"/>
                      </a:ext>
                    </a:extLst>
                  </p:cNvPr>
                  <p:cNvSpPr txBox="1"/>
                  <p:nvPr/>
                </p:nvSpPr>
                <p:spPr>
                  <a:xfrm>
                    <a:off x="2384684" y="2382626"/>
                    <a:ext cx="5100920" cy="19104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𝐸𝑣𝑎𝑙</m:t>
                          </m:r>
                          <m:d>
                            <m:dPr>
                              <m:ctrlPr>
                                <a:rPr lang="en-US" altLang="ja-JP" sz="1600" b="0" i="1" smtClean="0">
                                  <a:latin typeface="Cambria Math" panose="02040503050406030204" pitchFamily="18" charset="0"/>
                                </a:rPr>
                              </m:ctrlPr>
                            </m:dPr>
                            <m:e>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𝜁</m:t>
                                  </m:r>
                                </m:e>
                                <m:sub>
                                  <m:r>
                                    <a:rPr lang="en-US" altLang="ja-JP" sz="1600" b="0" i="1" smtClean="0">
                                      <a:latin typeface="Cambria Math" panose="02040503050406030204" pitchFamily="18" charset="0"/>
                                    </a:rPr>
                                    <m:t>𝑘</m:t>
                                  </m:r>
                                </m:sub>
                                <m:sup>
                                  <m:r>
                                    <a:rPr lang="en-US" altLang="ja-JP" sz="1600" b="0" i="1" smtClean="0">
                                      <a:latin typeface="Cambria Math" panose="02040503050406030204" pitchFamily="18" charset="0"/>
                                    </a:rPr>
                                    <m:t>𝑖</m:t>
                                  </m:r>
                                </m:sup>
                              </m:sSubSup>
                            </m:e>
                          </m:d>
                          <m:r>
                            <a:rPr lang="en-US" altLang="ja-JP" sz="1600" i="1" smtClean="0">
                              <a:latin typeface="Cambria Math" panose="02040503050406030204" pitchFamily="18" charset="0"/>
                            </a:rPr>
                            <m:t>=</m:t>
                          </m:r>
                          <m:nary>
                            <m:naryPr>
                              <m:chr m:val="∑"/>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𝑗</m:t>
                              </m:r>
                              <m:r>
                                <a:rPr lang="en-US" altLang="ja-JP" sz="1600" b="0" i="1" smtClean="0">
                                  <a:latin typeface="Cambria Math" panose="02040503050406030204" pitchFamily="18" charset="0"/>
                                </a:rPr>
                                <m:t>=0,</m:t>
                              </m:r>
                              <m:r>
                                <a:rPr lang="en-US" altLang="ja-JP" sz="1600" b="0" i="1" smtClean="0">
                                  <a:latin typeface="Cambria Math" panose="02040503050406030204" pitchFamily="18" charset="0"/>
                                </a:rPr>
                                <m:t>𝑗</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𝑖</m:t>
                              </m:r>
                            </m:sub>
                            <m:sup>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𝑁</m:t>
                                  </m:r>
                                </m:e>
                                <m:sub>
                                  <m:r>
                                    <a:rPr lang="en-US" altLang="ja-JP" sz="1600" b="0" i="1" smtClean="0">
                                      <a:latin typeface="Cambria Math" panose="02040503050406030204" pitchFamily="18" charset="0"/>
                                    </a:rPr>
                                    <m:t>𝑎𝑔𝑒𝑛𝑡</m:t>
                                  </m:r>
                                </m:sub>
                              </m:sSub>
                              <m:r>
                                <a:rPr lang="en-US" altLang="ja-JP" sz="1600" b="0" i="1" smtClean="0">
                                  <a:latin typeface="Cambria Math" panose="02040503050406030204" pitchFamily="18" charset="0"/>
                                </a:rPr>
                                <m:t>−1</m:t>
                              </m:r>
                            </m:sup>
                            <m:e>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𝑐</m:t>
                                  </m:r>
                                </m:e>
                                <m:sub>
                                  <m:r>
                                    <a:rPr lang="en-US" altLang="ja-JP" sz="1600" b="0" i="1" smtClean="0">
                                      <a:latin typeface="Cambria Math" panose="02040503050406030204" pitchFamily="18" charset="0"/>
                                    </a:rPr>
                                    <m:t>𝑎𝑔𝑒𝑛𝑡</m:t>
                                  </m:r>
                                </m:sub>
                                <m:sup>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𝑗</m:t>
                                  </m:r>
                                </m:sup>
                              </m:sSubSup>
                            </m:e>
                          </m:nary>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𝑛𝑐𝑜</m:t>
                          </m:r>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𝑙</m:t>
                              </m:r>
                            </m:e>
                            <m:sub>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𝜁</m:t>
                                  </m:r>
                                </m:e>
                                <m:sub>
                                  <m:r>
                                    <a:rPr lang="en-US" altLang="ja-JP" sz="1600" b="0" i="1" smtClean="0">
                                      <a:latin typeface="Cambria Math" panose="02040503050406030204" pitchFamily="18" charset="0"/>
                                    </a:rPr>
                                    <m:t>𝑘</m:t>
                                  </m:r>
                                </m:sub>
                                <m:sup>
                                  <m:r>
                                    <a:rPr lang="en-US" altLang="ja-JP" sz="1600" b="0" i="1" smtClean="0">
                                      <a:latin typeface="Cambria Math" panose="02040503050406030204" pitchFamily="18" charset="0"/>
                                    </a:rPr>
                                    <m:t>𝑖</m:t>
                                  </m:r>
                                </m:sup>
                              </m:sSubSup>
                            </m:sub>
                            <m:sup>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𝑗</m:t>
                              </m:r>
                            </m:sup>
                          </m:sSubSup>
                        </m:oMath>
                      </m:oMathPara>
                    </a14:m>
                    <a:endParaRPr lang="en-US" altLang="ja-JP" sz="1800" dirty="0"/>
                  </a:p>
                  <a:p>
                    <a:endParaRPr lang="en-US" altLang="ja-JP"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r>
                            <a:rPr lang="en-US" altLang="ja-JP" sz="1400" b="0" i="1" smtClean="0">
                              <a:latin typeface="Cambria Math" panose="02040503050406030204" pitchFamily="18" charset="0"/>
                            </a:rPr>
                            <m:t>         :</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𝑖</m:t>
                              </m:r>
                            </m:sub>
                          </m:sSub>
                          <m:r>
                            <a:rPr lang="ja-JP" altLang="en-US" sz="1400" i="1">
                              <a:latin typeface="Cambria Math" panose="02040503050406030204" pitchFamily="18" charset="0"/>
                            </a:rPr>
                            <m:t>が</m:t>
                          </m:r>
                          <m:r>
                            <a:rPr lang="ja-JP" altLang="en-US" sz="1400" i="1" smtClean="0">
                              <a:latin typeface="Cambria Math" panose="02040503050406030204" pitchFamily="18" charset="0"/>
                            </a:rPr>
                            <m:t>アーカイブした</m:t>
                          </m:r>
                          <m:r>
                            <a:rPr lang="en-US" altLang="ja-JP" sz="1400" b="0" i="1" smtClean="0">
                              <a:latin typeface="Cambria Math" panose="02040503050406030204" pitchFamily="18" charset="0"/>
                            </a:rPr>
                            <m:t>𝑘</m:t>
                          </m:r>
                          <m:r>
                            <a:rPr lang="ja-JP" altLang="en-US" sz="1400" i="1">
                              <a:latin typeface="Cambria Math" panose="02040503050406030204" pitchFamily="18" charset="0"/>
                            </a:rPr>
                            <m:t>番目の</m:t>
                          </m:r>
                          <m:r>
                            <a:rPr lang="ja-JP" altLang="en-US" sz="1400" i="1" smtClean="0">
                              <a:latin typeface="Cambria Math" panose="02040503050406030204" pitchFamily="18" charset="0"/>
                            </a:rPr>
                            <m:t>行動</m:t>
                          </m:r>
                          <m:r>
                            <a:rPr lang="ja-JP" altLang="en-US" sz="1400" i="1">
                              <a:latin typeface="Cambria Math" panose="02040503050406030204" pitchFamily="18" charset="0"/>
                            </a:rPr>
                            <m:t>系列</m:t>
                          </m:r>
                        </m:oMath>
                        <m:oMath xmlns:m="http://schemas.openxmlformats.org/officeDocument/2006/math">
                          <m:sSubSup>
                            <m:sSubSupPr>
                              <m:ctrlPr>
                                <a:rPr lang="en-US" altLang="ja-JP" sz="1400" b="0" i="1" smtClean="0">
                                  <a:latin typeface="Cambria Math" panose="02040503050406030204" pitchFamily="18" charset="0"/>
                                </a:rPr>
                              </m:ctrlPr>
                            </m:sSubSupPr>
                            <m:e>
                              <m:r>
                                <a:rPr lang="en-US" altLang="ja-JP" sz="1400" b="0" i="1" smtClean="0">
                                  <a:latin typeface="Cambria Math" panose="02040503050406030204" pitchFamily="18" charset="0"/>
                                </a:rPr>
                                <m:t>𝑐</m:t>
                              </m:r>
                            </m:e>
                            <m:sub>
                              <m:r>
                                <a:rPr lang="en-US" altLang="ja-JP" sz="1400" b="0" i="1" smtClean="0">
                                  <a:latin typeface="Cambria Math" panose="02040503050406030204" pitchFamily="18" charset="0"/>
                                </a:rPr>
                                <m:t>𝑎𝑔𝑒𝑛𝑡</m:t>
                              </m:r>
                            </m:sub>
                            <m:sup>
                              <m:r>
                                <a:rPr lang="en-US" altLang="ja-JP" sz="1400" b="0" i="1" smtClean="0">
                                  <a:latin typeface="Cambria Math" panose="02040503050406030204" pitchFamily="18" charset="0"/>
                                </a:rPr>
                                <m:t>𝑖</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𝑗</m:t>
                              </m:r>
                            </m:sup>
                          </m:sSubSup>
                          <m:r>
                            <a:rPr lang="en-US" altLang="ja-JP" sz="1400" b="0" i="1" smtClean="0">
                              <a:latin typeface="Cambria Math" panose="02040503050406030204" pitchFamily="18" charset="0"/>
                            </a:rPr>
                            <m:t> :</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𝑖</m:t>
                              </m:r>
                            </m:sub>
                          </m:sSub>
                          <m:r>
                            <a:rPr lang="ja-JP" altLang="en-US" sz="1400" i="1">
                              <a:latin typeface="Cambria Math" panose="02040503050406030204" pitchFamily="18" charset="0"/>
                            </a:rPr>
                            <m:t>の</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𝑗</m:t>
                              </m:r>
                            </m:sub>
                          </m:sSub>
                          <m:r>
                            <a:rPr lang="ja-JP" altLang="en-US" sz="1400" i="1">
                              <a:latin typeface="Cambria Math" panose="02040503050406030204" pitchFamily="18" charset="0"/>
                            </a:rPr>
                            <m:t>との関連度</m:t>
                          </m:r>
                        </m:oMath>
                        <m:oMath xmlns:m="http://schemas.openxmlformats.org/officeDocument/2006/math">
                          <m:r>
                            <a:rPr lang="en-US" altLang="ja-JP" sz="1400" i="1">
                              <a:latin typeface="Cambria Math" panose="02040503050406030204" pitchFamily="18" charset="0"/>
                            </a:rPr>
                            <m:t>𝑛𝑐𝑜</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𝑙</m:t>
                              </m:r>
                            </m:e>
                            <m:sub>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sub>
                            <m:sup>
                              <m:r>
                                <a:rPr lang="en-US" altLang="ja-JP" sz="1400" i="1">
                                  <a:latin typeface="Cambria Math" panose="02040503050406030204" pitchFamily="18" charset="0"/>
                                </a:rPr>
                                <m:t>𝑖</m:t>
                              </m:r>
                              <m:r>
                                <a:rPr lang="en-US" altLang="ja-JP" sz="1400" i="1">
                                  <a:latin typeface="Cambria Math" panose="02040503050406030204" pitchFamily="18" charset="0"/>
                                </a:rPr>
                                <m:t>,</m:t>
                              </m:r>
                              <m:r>
                                <a:rPr lang="en-US" altLang="ja-JP" sz="1400" i="1">
                                  <a:latin typeface="Cambria Math" panose="02040503050406030204" pitchFamily="18" charset="0"/>
                                </a:rPr>
                                <m:t>𝑗</m:t>
                              </m:r>
                            </m:sup>
                          </m:sSubSup>
                          <m:r>
                            <a:rPr lang="en-US" altLang="ja-JP" sz="1400" b="0" i="1" smtClean="0">
                              <a:latin typeface="Cambria Math" panose="02040503050406030204" pitchFamily="18" charset="0"/>
                            </a:rPr>
                            <m:t> :</m:t>
                          </m:r>
                          <m:r>
                            <a:rPr lang="ja-JP" altLang="en-US" sz="1400" i="1">
                              <a:latin typeface="Cambria Math" panose="02040503050406030204" pitchFamily="18" charset="0"/>
                            </a:rPr>
                            <m:t>行動</m:t>
                          </m:r>
                          <m:r>
                            <a:rPr lang="ja-JP" altLang="en-US" sz="1400" i="1" dirty="0">
                              <a:latin typeface="Cambria Math" panose="02040503050406030204" pitchFamily="18" charset="0"/>
                            </a:rPr>
                            <m:t>系列</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r>
                            <a:rPr lang="ja-JP" altLang="en-US" sz="1400" i="1" dirty="0" smtClean="0">
                              <a:latin typeface="Cambria Math" panose="02040503050406030204" pitchFamily="18" charset="0"/>
                            </a:rPr>
                            <m:t>の</m:t>
                          </m:r>
                          <m:r>
                            <a:rPr lang="ja-JP" altLang="en-US" sz="1400" i="1" dirty="0">
                              <a:latin typeface="Cambria Math" panose="02040503050406030204" pitchFamily="18" charset="0"/>
                            </a:rPr>
                            <m:t>エージェント</m:t>
                          </m:r>
                          <m:r>
                            <a:rPr lang="en-US" altLang="ja-JP" sz="1400" b="0" i="1" dirty="0" smtClean="0">
                              <a:latin typeface="Cambria Math" panose="02040503050406030204" pitchFamily="18" charset="0"/>
                            </a:rPr>
                            <m:t>𝑗</m:t>
                          </m:r>
                          <m:r>
                            <a:rPr lang="ja-JP" altLang="en-US" sz="1400" i="1" dirty="0">
                              <a:latin typeface="Cambria Math" panose="02040503050406030204" pitchFamily="18" charset="0"/>
                            </a:rPr>
                            <m:t>の</m:t>
                          </m:r>
                          <m:r>
                            <a:rPr lang="ja-JP" altLang="en-US" sz="1400" i="1" dirty="0" smtClean="0">
                              <a:latin typeface="Cambria Math" panose="02040503050406030204" pitchFamily="18" charset="0"/>
                            </a:rPr>
                            <m:t>非</m:t>
                          </m:r>
                          <m:r>
                            <a:rPr lang="ja-JP" altLang="en-US" sz="1400" i="1" dirty="0">
                              <a:latin typeface="Cambria Math" panose="02040503050406030204" pitchFamily="18" charset="0"/>
                            </a:rPr>
                            <m:t>衝突率</m:t>
                          </m:r>
                        </m:oMath>
                      </m:oMathPara>
                    </a14:m>
                    <a:endParaRPr lang="en-US" altLang="ja-JP" dirty="0"/>
                  </a:p>
                </p:txBody>
              </p:sp>
            </mc:Choice>
            <mc:Fallback xmlns="">
              <p:sp>
                <p:nvSpPr>
                  <p:cNvPr id="6" name="テキスト ボックス 5">
                    <a:extLst>
                      <a:ext uri="{FF2B5EF4-FFF2-40B4-BE49-F238E27FC236}">
                        <a16:creationId xmlns:a16="http://schemas.microsoft.com/office/drawing/2014/main" id="{AF463828-EBC2-E482-5B9B-672F016314E7}"/>
                      </a:ext>
                    </a:extLst>
                  </p:cNvPr>
                  <p:cNvSpPr txBox="1">
                    <a:spLocks noRot="1" noChangeAspect="1" noMove="1" noResize="1" noEditPoints="1" noAdjustHandles="1" noChangeArrowheads="1" noChangeShapeType="1" noTextEdit="1"/>
                  </p:cNvSpPr>
                  <p:nvPr/>
                </p:nvSpPr>
                <p:spPr>
                  <a:xfrm>
                    <a:off x="2384684" y="2382626"/>
                    <a:ext cx="5100920" cy="1910459"/>
                  </a:xfrm>
                  <a:prstGeom prst="rect">
                    <a:avLst/>
                  </a:prstGeom>
                  <a:blipFill>
                    <a:blip r:embed="rId3"/>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7754A27E-3A18-D341-52BA-63D5ABE30A0E}"/>
                  </a:ext>
                </a:extLst>
              </p:cNvPr>
              <p:cNvSpPr txBox="1"/>
              <p:nvPr/>
            </p:nvSpPr>
            <p:spPr>
              <a:xfrm>
                <a:off x="957303" y="2634789"/>
                <a:ext cx="2994930" cy="276999"/>
              </a:xfrm>
              <a:prstGeom prst="rect">
                <a:avLst/>
              </a:prstGeom>
              <a:noFill/>
            </p:spPr>
            <p:txBody>
              <a:bodyPr wrap="square" lIns="0" tIns="0" rIns="0" bIns="0" rtlCol="0">
                <a:spAutoFit/>
              </a:bodyPr>
              <a:lstStyle/>
              <a:p>
                <a:r>
                  <a:rPr kumimoji="1" lang="en-US" altLang="ja-JP" dirty="0">
                    <a:latin typeface="Meiryo UI" panose="020B0604030504040204" pitchFamily="50" charset="-128"/>
                    <a:ea typeface="Meiryo UI" panose="020B0604030504040204" pitchFamily="50" charset="-128"/>
                  </a:rPr>
                  <a:t>WTC-MAIRL</a:t>
                </a:r>
                <a:r>
                  <a:rPr kumimoji="1" lang="ja-JP" altLang="en-US" dirty="0">
                    <a:latin typeface="Meiryo UI" panose="020B0604030504040204" pitchFamily="50" charset="-128"/>
                    <a:ea typeface="Meiryo UI" panose="020B0604030504040204" pitchFamily="50" charset="-128"/>
                  </a:rPr>
                  <a:t>の</a:t>
                </a:r>
                <a:r>
                  <a:rPr kumimoji="1" lang="ja-JP" altLang="en-US" dirty="0">
                    <a:solidFill>
                      <a:schemeClr val="tx1"/>
                    </a:solidFill>
                    <a:latin typeface="Meiryo UI" panose="020B0604030504040204" pitchFamily="50" charset="-128"/>
                    <a:ea typeface="Meiryo UI" panose="020B0604030504040204" pitchFamily="50" charset="-128"/>
                  </a:rPr>
                  <a:t>評価式：</a:t>
                </a:r>
              </a:p>
            </p:txBody>
          </p:sp>
        </p:grpSp>
        <p:cxnSp>
          <p:nvCxnSpPr>
            <p:cNvPr id="106" name="直線コネクタ 105">
              <a:extLst>
                <a:ext uri="{FF2B5EF4-FFF2-40B4-BE49-F238E27FC236}">
                  <a16:creationId xmlns:a16="http://schemas.microsoft.com/office/drawing/2014/main" id="{3C78E4D1-64A4-EF21-02E5-6352B364A57F}"/>
                </a:ext>
              </a:extLst>
            </p:cNvPr>
            <p:cNvCxnSpPr>
              <a:cxnSpLocks/>
            </p:cNvCxnSpPr>
            <p:nvPr/>
          </p:nvCxnSpPr>
          <p:spPr>
            <a:xfrm>
              <a:off x="4468597" y="3071020"/>
              <a:ext cx="663575"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CEA68E00-81F3-47E4-1D32-F1221F42C6BB}"/>
                </a:ext>
              </a:extLst>
            </p:cNvPr>
            <p:cNvSpPr txBox="1"/>
            <p:nvPr/>
          </p:nvSpPr>
          <p:spPr>
            <a:xfrm>
              <a:off x="4407082" y="3046563"/>
              <a:ext cx="1092538" cy="307777"/>
            </a:xfrm>
            <a:prstGeom prst="rect">
              <a:avLst/>
            </a:prstGeom>
            <a:noFill/>
          </p:spPr>
          <p:txBody>
            <a:bodyPr wrap="square">
              <a:spAutoFit/>
            </a:bodyPr>
            <a:lstStyle/>
            <a:p>
              <a:r>
                <a:rPr lang="en-US" altLang="ja-JP" sz="1400" b="1" dirty="0">
                  <a:solidFill>
                    <a:schemeClr val="bg2"/>
                  </a:solidFill>
                  <a:latin typeface="Meiryo UI" panose="020B0604030504040204" pitchFamily="50" charset="-128"/>
                  <a:ea typeface="Meiryo UI" panose="020B0604030504040204" pitchFamily="50" charset="-128"/>
                </a:rPr>
                <a:t>Weight</a:t>
              </a:r>
              <a:endParaRPr lang="ja-JP" altLang="en-US" sz="1400" b="1" dirty="0">
                <a:solidFill>
                  <a:schemeClr val="bg2"/>
                </a:solidFill>
                <a:latin typeface="Meiryo UI" panose="020B0604030504040204" pitchFamily="50" charset="-128"/>
                <a:ea typeface="Meiryo UI" panose="020B0604030504040204" pitchFamily="50" charset="-128"/>
              </a:endParaRPr>
            </a:p>
          </p:txBody>
        </p:sp>
      </p:grpSp>
      <p:grpSp>
        <p:nvGrpSpPr>
          <p:cNvPr id="114" name="グループ化 113">
            <a:extLst>
              <a:ext uri="{FF2B5EF4-FFF2-40B4-BE49-F238E27FC236}">
                <a16:creationId xmlns:a16="http://schemas.microsoft.com/office/drawing/2014/main" id="{43FB0DBE-36A8-1670-4706-2F671E65162F}"/>
              </a:ext>
            </a:extLst>
          </p:cNvPr>
          <p:cNvGrpSpPr/>
          <p:nvPr/>
        </p:nvGrpSpPr>
        <p:grpSpPr>
          <a:xfrm>
            <a:off x="364124" y="2172218"/>
            <a:ext cx="5226148" cy="832792"/>
            <a:chOff x="-127150" y="4265499"/>
            <a:chExt cx="5226148" cy="832792"/>
          </a:xfrm>
        </p:grpSpPr>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264B52DF-C649-7F13-3AE3-CF9DCE677208}"/>
                    </a:ext>
                  </a:extLst>
                </p:cNvPr>
                <p:cNvSpPr txBox="1"/>
                <p:nvPr/>
              </p:nvSpPr>
              <p:spPr>
                <a:xfrm>
                  <a:off x="1405269" y="4265499"/>
                  <a:ext cx="3693729" cy="832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𝐸𝑣𝑎𝑙</m:t>
                        </m:r>
                        <m:d>
                          <m:dPr>
                            <m:ctrlPr>
                              <a:rPr lang="en-US" altLang="ja-JP" sz="1600" b="0" i="1" smtClean="0">
                                <a:latin typeface="Cambria Math" panose="02040503050406030204" pitchFamily="18" charset="0"/>
                              </a:rPr>
                            </m:ctrlPr>
                          </m:dPr>
                          <m:e>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𝜁</m:t>
                                </m:r>
                              </m:e>
                              <m:sub>
                                <m:r>
                                  <a:rPr lang="en-US" altLang="ja-JP" sz="1600" b="0" i="1" smtClean="0">
                                    <a:latin typeface="Cambria Math" panose="02040503050406030204" pitchFamily="18" charset="0"/>
                                  </a:rPr>
                                  <m:t>𝑘</m:t>
                                </m:r>
                              </m:sub>
                              <m:sup>
                                <m:r>
                                  <a:rPr lang="en-US" altLang="ja-JP" sz="1600" b="0" i="1" smtClean="0">
                                    <a:latin typeface="Cambria Math" panose="02040503050406030204" pitchFamily="18" charset="0"/>
                                  </a:rPr>
                                  <m:t>𝑖</m:t>
                                </m:r>
                              </m:sup>
                            </m:sSubSup>
                          </m:e>
                        </m:d>
                        <m:r>
                          <a:rPr lang="en-US" altLang="ja-JP" sz="1600" i="1" smtClean="0">
                            <a:latin typeface="Cambria Math" panose="02040503050406030204" pitchFamily="18" charset="0"/>
                          </a:rPr>
                          <m:t>=</m:t>
                        </m:r>
                        <m:nary>
                          <m:naryPr>
                            <m:chr m:val="∑"/>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𝑗</m:t>
                            </m:r>
                            <m:r>
                              <a:rPr lang="en-US" altLang="ja-JP" sz="1600" b="0" i="1" smtClean="0">
                                <a:latin typeface="Cambria Math" panose="02040503050406030204" pitchFamily="18" charset="0"/>
                              </a:rPr>
                              <m:t>=0,</m:t>
                            </m:r>
                            <m:r>
                              <a:rPr lang="en-US" altLang="ja-JP" sz="1600" b="0" i="1" smtClean="0">
                                <a:latin typeface="Cambria Math" panose="02040503050406030204" pitchFamily="18" charset="0"/>
                              </a:rPr>
                              <m:t>𝑗</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𝑖</m:t>
                            </m:r>
                          </m:sub>
                          <m:sup>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𝑁</m:t>
                                </m:r>
                              </m:e>
                              <m:sub>
                                <m:r>
                                  <a:rPr lang="en-US" altLang="ja-JP" sz="1600" b="0" i="1" smtClean="0">
                                    <a:latin typeface="Cambria Math" panose="02040503050406030204" pitchFamily="18" charset="0"/>
                                  </a:rPr>
                                  <m:t>𝑎𝑔𝑒𝑛𝑡</m:t>
                                </m:r>
                              </m:sub>
                            </m:sSub>
                            <m:r>
                              <a:rPr lang="en-US" altLang="ja-JP" sz="1600" b="0" i="1" smtClean="0">
                                <a:latin typeface="Cambria Math" panose="02040503050406030204" pitchFamily="18" charset="0"/>
                              </a:rPr>
                              <m:t>−1</m:t>
                            </m:r>
                          </m:sup>
                          <m:e>
                            <m:r>
                              <a:rPr lang="en-US" altLang="ja-JP" sz="1600" i="1">
                                <a:latin typeface="Cambria Math" panose="02040503050406030204" pitchFamily="18" charset="0"/>
                              </a:rPr>
                              <m:t>𝑛𝑐𝑜</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𝑙</m:t>
                                </m:r>
                              </m:e>
                              <m:sub>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𝜁</m:t>
                                    </m:r>
                                  </m:e>
                                  <m:sub>
                                    <m:r>
                                      <a:rPr lang="en-US" altLang="ja-JP" sz="1600" i="1">
                                        <a:latin typeface="Cambria Math" panose="02040503050406030204" pitchFamily="18" charset="0"/>
                                      </a:rPr>
                                      <m:t>𝑘</m:t>
                                    </m:r>
                                  </m:sub>
                                  <m:sup>
                                    <m:r>
                                      <a:rPr lang="en-US" altLang="ja-JP" sz="1600" i="1">
                                        <a:latin typeface="Cambria Math" panose="02040503050406030204" pitchFamily="18" charset="0"/>
                                      </a:rPr>
                                      <m:t>𝑖</m:t>
                                    </m:r>
                                  </m:sup>
                                </m:sSubSup>
                              </m:sub>
                              <m:sup>
                                <m:r>
                                  <a:rPr lang="en-US" altLang="ja-JP" sz="1600" i="1">
                                    <a:latin typeface="Cambria Math" panose="02040503050406030204" pitchFamily="18" charset="0"/>
                                  </a:rPr>
                                  <m:t>𝑖</m:t>
                                </m:r>
                                <m:r>
                                  <a:rPr lang="en-US" altLang="ja-JP" sz="1600" i="1">
                                    <a:latin typeface="Cambria Math" panose="02040503050406030204" pitchFamily="18" charset="0"/>
                                  </a:rPr>
                                  <m:t>,</m:t>
                                </m:r>
                                <m:r>
                                  <a:rPr lang="en-US" altLang="ja-JP" sz="1600" i="1">
                                    <a:latin typeface="Cambria Math" panose="02040503050406030204" pitchFamily="18" charset="0"/>
                                  </a:rPr>
                                  <m:t>𝑗</m:t>
                                </m:r>
                              </m:sup>
                            </m:sSubSup>
                          </m:e>
                        </m:nary>
                      </m:oMath>
                    </m:oMathPara>
                  </a14:m>
                  <a:endParaRPr lang="ja-JP" altLang="en-US" dirty="0"/>
                </a:p>
              </p:txBody>
            </p:sp>
          </mc:Choice>
          <mc:Fallback xmlns="">
            <p:sp>
              <p:nvSpPr>
                <p:cNvPr id="111" name="テキスト ボックス 110">
                  <a:extLst>
                    <a:ext uri="{FF2B5EF4-FFF2-40B4-BE49-F238E27FC236}">
                      <a16:creationId xmlns:a16="http://schemas.microsoft.com/office/drawing/2014/main" id="{264B52DF-C649-7F13-3AE3-CF9DCE677208}"/>
                    </a:ext>
                  </a:extLst>
                </p:cNvPr>
                <p:cNvSpPr txBox="1">
                  <a:spLocks noRot="1" noChangeAspect="1" noMove="1" noResize="1" noEditPoints="1" noAdjustHandles="1" noChangeArrowheads="1" noChangeShapeType="1" noTextEdit="1"/>
                </p:cNvSpPr>
                <p:nvPr/>
              </p:nvSpPr>
              <p:spPr>
                <a:xfrm>
                  <a:off x="1405269" y="4265499"/>
                  <a:ext cx="3693729" cy="832792"/>
                </a:xfrm>
                <a:prstGeom prst="rect">
                  <a:avLst/>
                </a:prstGeom>
                <a:blipFill>
                  <a:blip r:embed="rId4"/>
                  <a:stretch>
                    <a:fillRect/>
                  </a:stretch>
                </a:blipFill>
              </p:spPr>
              <p:txBody>
                <a:bodyPr/>
                <a:lstStyle/>
                <a:p>
                  <a:r>
                    <a:rPr lang="ja-JP" altLang="en-US">
                      <a:noFill/>
                    </a:rPr>
                    <a:t> </a:t>
                  </a:r>
                </a:p>
              </p:txBody>
            </p:sp>
          </mc:Fallback>
        </mc:AlternateContent>
        <p:sp>
          <p:nvSpPr>
            <p:cNvPr id="112" name="テキスト ボックス 111">
              <a:extLst>
                <a:ext uri="{FF2B5EF4-FFF2-40B4-BE49-F238E27FC236}">
                  <a16:creationId xmlns:a16="http://schemas.microsoft.com/office/drawing/2014/main" id="{6ABDB96B-4A7B-7C09-A1AD-5968157C2145}"/>
                </a:ext>
              </a:extLst>
            </p:cNvPr>
            <p:cNvSpPr txBox="1"/>
            <p:nvPr/>
          </p:nvSpPr>
          <p:spPr>
            <a:xfrm>
              <a:off x="-127150" y="4508419"/>
              <a:ext cx="2315629" cy="276999"/>
            </a:xfrm>
            <a:prstGeom prst="rect">
              <a:avLst/>
            </a:prstGeom>
            <a:noFill/>
          </p:spPr>
          <p:txBody>
            <a:bodyPr wrap="square" lIns="0" tIns="0" rIns="0" bIns="0" rtlCol="0">
              <a:spAutoFit/>
            </a:bodyPr>
            <a:lstStyle/>
            <a:p>
              <a:r>
                <a:rPr kumimoji="1" lang="en-US" altLang="ja-JP" dirty="0">
                  <a:latin typeface="Meiryo UI" panose="020B0604030504040204" pitchFamily="50" charset="-128"/>
                  <a:ea typeface="Meiryo UI" panose="020B0604030504040204" pitchFamily="50" charset="-128"/>
                </a:rPr>
                <a:t>TC-MAIRL</a:t>
              </a:r>
              <a:r>
                <a:rPr kumimoji="1" lang="ja-JP" altLang="en-US" dirty="0">
                  <a:latin typeface="Meiryo UI" panose="020B0604030504040204" pitchFamily="50" charset="-128"/>
                  <a:ea typeface="Meiryo UI" panose="020B0604030504040204" pitchFamily="50" charset="-128"/>
                </a:rPr>
                <a:t>の</a:t>
              </a:r>
              <a:r>
                <a:rPr kumimoji="1" lang="ja-JP" altLang="en-US" dirty="0">
                  <a:solidFill>
                    <a:schemeClr val="tx1"/>
                  </a:solidFill>
                  <a:latin typeface="Meiryo UI" panose="020B0604030504040204" pitchFamily="50" charset="-128"/>
                  <a:ea typeface="Meiryo UI" panose="020B0604030504040204" pitchFamily="50" charset="-128"/>
                </a:rPr>
                <a:t>評価式：</a:t>
              </a:r>
            </a:p>
          </p:txBody>
        </p:sp>
      </p:grpSp>
      <p:cxnSp>
        <p:nvCxnSpPr>
          <p:cNvPr id="117" name="直線コネクタ 116">
            <a:extLst>
              <a:ext uri="{FF2B5EF4-FFF2-40B4-BE49-F238E27FC236}">
                <a16:creationId xmlns:a16="http://schemas.microsoft.com/office/drawing/2014/main" id="{73633A56-0990-2980-2021-70619B85448E}"/>
              </a:ext>
            </a:extLst>
          </p:cNvPr>
          <p:cNvCxnSpPr>
            <a:cxnSpLocks/>
          </p:cNvCxnSpPr>
          <p:nvPr/>
        </p:nvCxnSpPr>
        <p:spPr>
          <a:xfrm>
            <a:off x="4277049" y="2847647"/>
            <a:ext cx="66357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82C2C331-4B0A-ECF0-5132-49D45E27A3B7}"/>
              </a:ext>
            </a:extLst>
          </p:cNvPr>
          <p:cNvSpPr txBox="1"/>
          <p:nvPr/>
        </p:nvSpPr>
        <p:spPr>
          <a:xfrm>
            <a:off x="4236570" y="2827492"/>
            <a:ext cx="1092538" cy="307777"/>
          </a:xfrm>
          <a:prstGeom prst="rect">
            <a:avLst/>
          </a:prstGeom>
          <a:noFill/>
        </p:spPr>
        <p:txBody>
          <a:bodyPr wrap="square">
            <a:spAutoFit/>
          </a:bodyPr>
          <a:lstStyle/>
          <a:p>
            <a:r>
              <a:rPr lang="ja-JP" altLang="en-US" sz="1400" b="1" dirty="0">
                <a:solidFill>
                  <a:schemeClr val="tx2"/>
                </a:solidFill>
                <a:latin typeface="Meiryo UI" panose="020B0604030504040204" pitchFamily="50" charset="-128"/>
                <a:ea typeface="Meiryo UI" panose="020B0604030504040204" pitchFamily="50" charset="-128"/>
              </a:rPr>
              <a:t>非衝突率</a:t>
            </a:r>
          </a:p>
        </p:txBody>
      </p:sp>
      <p:cxnSp>
        <p:nvCxnSpPr>
          <p:cNvPr id="119" name="直線コネクタ 118">
            <a:extLst>
              <a:ext uri="{FF2B5EF4-FFF2-40B4-BE49-F238E27FC236}">
                <a16:creationId xmlns:a16="http://schemas.microsoft.com/office/drawing/2014/main" id="{56E36B55-F490-BE2C-5387-44754F0A6120}"/>
              </a:ext>
            </a:extLst>
          </p:cNvPr>
          <p:cNvCxnSpPr>
            <a:cxnSpLocks/>
          </p:cNvCxnSpPr>
          <p:nvPr/>
        </p:nvCxnSpPr>
        <p:spPr>
          <a:xfrm>
            <a:off x="5109369" y="3788314"/>
            <a:ext cx="66357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12AD8264-01CC-9CC6-C32E-555DCCA0E427}"/>
              </a:ext>
            </a:extLst>
          </p:cNvPr>
          <p:cNvSpPr txBox="1"/>
          <p:nvPr/>
        </p:nvSpPr>
        <p:spPr>
          <a:xfrm>
            <a:off x="5017071" y="3772591"/>
            <a:ext cx="1092538" cy="307777"/>
          </a:xfrm>
          <a:prstGeom prst="rect">
            <a:avLst/>
          </a:prstGeom>
          <a:noFill/>
        </p:spPr>
        <p:txBody>
          <a:bodyPr wrap="square">
            <a:spAutoFit/>
          </a:bodyPr>
          <a:lstStyle/>
          <a:p>
            <a:r>
              <a:rPr lang="ja-JP" altLang="en-US" sz="1400" b="1" dirty="0">
                <a:solidFill>
                  <a:schemeClr val="tx2"/>
                </a:solidFill>
                <a:latin typeface="Meiryo UI" panose="020B0604030504040204" pitchFamily="50" charset="-128"/>
                <a:ea typeface="Meiryo UI" panose="020B0604030504040204" pitchFamily="50" charset="-128"/>
              </a:rPr>
              <a:t>非衝突率</a:t>
            </a:r>
          </a:p>
        </p:txBody>
      </p:sp>
      <p:sp>
        <p:nvSpPr>
          <p:cNvPr id="60" name="正方形/長方形 59">
            <a:extLst>
              <a:ext uri="{FF2B5EF4-FFF2-40B4-BE49-F238E27FC236}">
                <a16:creationId xmlns:a16="http://schemas.microsoft.com/office/drawing/2014/main" id="{2979AF18-3C4C-4524-5AA5-A7E6AD189328}"/>
              </a:ext>
            </a:extLst>
          </p:cNvPr>
          <p:cNvSpPr/>
          <p:nvPr/>
        </p:nvSpPr>
        <p:spPr>
          <a:xfrm>
            <a:off x="6498127" y="1485188"/>
            <a:ext cx="5400675" cy="4038054"/>
          </a:xfrm>
          <a:prstGeom prst="rect">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grpSp>
        <p:nvGrpSpPr>
          <p:cNvPr id="97" name="グループ化 96">
            <a:extLst>
              <a:ext uri="{FF2B5EF4-FFF2-40B4-BE49-F238E27FC236}">
                <a16:creationId xmlns:a16="http://schemas.microsoft.com/office/drawing/2014/main" id="{F595AD83-7321-D639-40A0-E2552C77D065}"/>
              </a:ext>
            </a:extLst>
          </p:cNvPr>
          <p:cNvGrpSpPr/>
          <p:nvPr/>
        </p:nvGrpSpPr>
        <p:grpSpPr>
          <a:xfrm>
            <a:off x="6941826" y="1535289"/>
            <a:ext cx="5387544" cy="2818257"/>
            <a:chOff x="6347130" y="1566918"/>
            <a:chExt cx="5387544" cy="2818257"/>
          </a:xfrm>
        </p:grpSpPr>
        <p:grpSp>
          <p:nvGrpSpPr>
            <p:cNvPr id="45" name="グループ化 44">
              <a:extLst>
                <a:ext uri="{FF2B5EF4-FFF2-40B4-BE49-F238E27FC236}">
                  <a16:creationId xmlns:a16="http://schemas.microsoft.com/office/drawing/2014/main" id="{5F8496C9-1622-BA8C-B818-25B446DBB482}"/>
                </a:ext>
              </a:extLst>
            </p:cNvPr>
            <p:cNvGrpSpPr/>
            <p:nvPr/>
          </p:nvGrpSpPr>
          <p:grpSpPr>
            <a:xfrm>
              <a:off x="8604297" y="2392392"/>
              <a:ext cx="3130377" cy="1770430"/>
              <a:chOff x="3603338" y="1231913"/>
              <a:chExt cx="3130377" cy="1676231"/>
            </a:xfrm>
          </p:grpSpPr>
          <p:sp>
            <p:nvSpPr>
              <p:cNvPr id="48" name="テキスト ボックス 47">
                <a:extLst>
                  <a:ext uri="{FF2B5EF4-FFF2-40B4-BE49-F238E27FC236}">
                    <a16:creationId xmlns:a16="http://schemas.microsoft.com/office/drawing/2014/main" id="{FABB9F59-71AC-B383-46D1-F0C4D11F6D12}"/>
                  </a:ext>
                </a:extLst>
              </p:cNvPr>
              <p:cNvSpPr txBox="1"/>
              <p:nvPr/>
            </p:nvSpPr>
            <p:spPr>
              <a:xfrm>
                <a:off x="4710533" y="1802803"/>
                <a:ext cx="436081" cy="291401"/>
              </a:xfrm>
              <a:prstGeom prst="rect">
                <a:avLst/>
              </a:prstGeom>
              <a:noFill/>
            </p:spPr>
            <p:txBody>
              <a:bodyPr wrap="square" lIns="0" tIns="0" rIns="0" bIns="0" rtlCol="0">
                <a:spAutoFit/>
              </a:bodyPr>
              <a:lstStyle/>
              <a:p>
                <a:r>
                  <a:rPr kumimoji="1" lang="en-US" altLang="ja-JP" sz="2000" b="1" dirty="0">
                    <a:solidFill>
                      <a:schemeClr val="bg2"/>
                    </a:solidFill>
                    <a:latin typeface="Meiryo UI" panose="020B0604030504040204" pitchFamily="50" charset="-128"/>
                    <a:ea typeface="Meiryo UI" panose="020B0604030504040204" pitchFamily="50" charset="-128"/>
                  </a:rPr>
                  <a:t>0.8</a:t>
                </a:r>
                <a:endParaRPr kumimoji="1" lang="ja-JP" altLang="en-US" sz="2000" b="1" dirty="0">
                  <a:solidFill>
                    <a:schemeClr val="bg2"/>
                  </a:solidFill>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09E30B9-26BF-9458-0C7E-4F543D3CC614}"/>
                  </a:ext>
                </a:extLst>
              </p:cNvPr>
              <p:cNvSpPr txBox="1"/>
              <p:nvPr/>
            </p:nvSpPr>
            <p:spPr>
              <a:xfrm>
                <a:off x="4728761" y="2616743"/>
                <a:ext cx="447556" cy="291401"/>
              </a:xfrm>
              <a:prstGeom prst="rect">
                <a:avLst/>
              </a:prstGeom>
              <a:noFill/>
            </p:spPr>
            <p:txBody>
              <a:bodyPr wrap="square" lIns="0" tIns="0" rIns="0" bIns="0" rtlCol="0">
                <a:spAutoFit/>
              </a:bodyPr>
              <a:lstStyle/>
              <a:p>
                <a:r>
                  <a:rPr kumimoji="1" lang="en-US" altLang="ja-JP" sz="2000" b="1" dirty="0">
                    <a:solidFill>
                      <a:schemeClr val="accent1">
                        <a:lumMod val="25000"/>
                      </a:schemeClr>
                    </a:solidFill>
                    <a:latin typeface="Meiryo UI" panose="020B0604030504040204" pitchFamily="50" charset="-128"/>
                    <a:ea typeface="Meiryo UI" panose="020B0604030504040204" pitchFamily="50" charset="-128"/>
                  </a:rPr>
                  <a:t>0.2</a:t>
                </a:r>
                <a:endParaRPr kumimoji="1" lang="ja-JP" altLang="en-US" sz="2000" b="1" dirty="0">
                  <a:solidFill>
                    <a:schemeClr val="accent1">
                      <a:lumMod val="25000"/>
                    </a:schemeClr>
                  </a:solidFill>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49D74D10-3B7F-7270-07A7-1F613F825DB2}"/>
                  </a:ext>
                </a:extLst>
              </p:cNvPr>
              <p:cNvSpPr txBox="1"/>
              <p:nvPr/>
            </p:nvSpPr>
            <p:spPr>
              <a:xfrm>
                <a:off x="3603338" y="1231913"/>
                <a:ext cx="3130377" cy="553661"/>
              </a:xfrm>
              <a:prstGeom prst="rect">
                <a:avLst/>
              </a:prstGeom>
              <a:no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各エージェント</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との非衝突率</a:t>
                </a: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869DE642-8343-413B-C813-5B74F614AB5B}"/>
                      </a:ext>
                    </a:extLst>
                  </p:cNvPr>
                  <p:cNvSpPr txBox="1"/>
                  <p:nvPr/>
                </p:nvSpPr>
                <p:spPr>
                  <a:xfrm rot="5400000">
                    <a:off x="4499152" y="2189451"/>
                    <a:ext cx="8062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869DE642-8343-413B-C813-5B74F614AB5B}"/>
                      </a:ext>
                    </a:extLst>
                  </p:cNvPr>
                  <p:cNvSpPr txBox="1">
                    <a:spLocks noRot="1" noChangeAspect="1" noMove="1" noResize="1" noEditPoints="1" noAdjustHandles="1" noChangeArrowheads="1" noChangeShapeType="1" noTextEdit="1"/>
                  </p:cNvSpPr>
                  <p:nvPr/>
                </p:nvSpPr>
                <p:spPr>
                  <a:xfrm rot="5400000">
                    <a:off x="4499152" y="2189451"/>
                    <a:ext cx="806202" cy="369332"/>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7F57A4D1-3CD4-D905-047E-660B31FE09E5}"/>
                    </a:ext>
                  </a:extLst>
                </p:cNvPr>
                <p:cNvSpPr txBox="1"/>
                <p:nvPr/>
              </p:nvSpPr>
              <p:spPr>
                <a:xfrm>
                  <a:off x="7402944" y="1566918"/>
                  <a:ext cx="3405434" cy="325073"/>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solidFill>
                            <a:schemeClr val="tx1"/>
                          </a:solidFill>
                          <a:latin typeface="Cambria Math" panose="02040503050406030204" pitchFamily="18" charset="0"/>
                          <a:ea typeface="Meiryo UI" panose="020B0604030504040204" pitchFamily="50" charset="-128"/>
                        </a:rPr>
                        <m:t>𝐴𝑔𝑒𝑛</m:t>
                      </m:r>
                      <m:sSub>
                        <m:sSubPr>
                          <m:ctrlPr>
                            <a:rPr kumimoji="1" lang="en-US" altLang="ja-JP" sz="2000" b="0" i="1" smtClean="0">
                              <a:solidFill>
                                <a:schemeClr val="tx1"/>
                              </a:solidFill>
                              <a:latin typeface="Cambria Math" panose="02040503050406030204" pitchFamily="18" charset="0"/>
                              <a:ea typeface="Meiryo UI" panose="020B0604030504040204" pitchFamily="50" charset="-128"/>
                            </a:rPr>
                          </m:ctrlPr>
                        </m:sSubPr>
                        <m:e>
                          <m:r>
                            <a:rPr kumimoji="1" lang="en-US" altLang="ja-JP" sz="2000" b="0" i="1" smtClean="0">
                              <a:solidFill>
                                <a:schemeClr val="tx1"/>
                              </a:solidFill>
                              <a:latin typeface="Cambria Math" panose="02040503050406030204" pitchFamily="18" charset="0"/>
                              <a:ea typeface="Meiryo UI" panose="020B0604030504040204" pitchFamily="50" charset="-128"/>
                            </a:rPr>
                            <m:t>𝑡</m:t>
                          </m:r>
                        </m:e>
                        <m:sub>
                          <m:r>
                            <a:rPr kumimoji="1" lang="en-US" altLang="ja-JP" sz="2000" b="0" i="1" smtClean="0">
                              <a:solidFill>
                                <a:schemeClr val="tx1"/>
                              </a:solidFill>
                              <a:latin typeface="Cambria Math" panose="02040503050406030204" pitchFamily="18" charset="0"/>
                              <a:ea typeface="Meiryo UI" panose="020B0604030504040204" pitchFamily="50" charset="-128"/>
                            </a:rPr>
                            <m:t>𝑖</m:t>
                          </m:r>
                        </m:sub>
                      </m:sSub>
                    </m:oMath>
                  </a14:m>
                  <a:r>
                    <a:rPr kumimoji="1" lang="ja-JP" altLang="en-US" sz="2000" dirty="0">
                      <a:solidFill>
                        <a:schemeClr val="tx1"/>
                      </a:solidFill>
                      <a:latin typeface="Meiryo UI" panose="020B0604030504040204" pitchFamily="50" charset="-128"/>
                      <a:ea typeface="Meiryo UI" panose="020B0604030504040204" pitchFamily="50" charset="-128"/>
                    </a:rPr>
                    <a:t>の</a:t>
                  </a:r>
                  <a14:m>
                    <m:oMath xmlns:m="http://schemas.openxmlformats.org/officeDocument/2006/math">
                      <m:r>
                        <a:rPr lang="en-US" altLang="ja-JP" sz="2000" b="0" i="1">
                          <a:latin typeface="Cambria Math" panose="02040503050406030204" pitchFamily="18" charset="0"/>
                          <a:ea typeface="Meiryo UI" panose="020B0604030504040204" pitchFamily="50" charset="-128"/>
                        </a:rPr>
                        <m:t>𝑘</m:t>
                      </m:r>
                    </m:oMath>
                  </a14:m>
                  <a:r>
                    <a:rPr kumimoji="1" lang="ja-JP" altLang="en-US" sz="2000" dirty="0">
                      <a:solidFill>
                        <a:schemeClr val="tx1"/>
                      </a:solidFill>
                      <a:latin typeface="Meiryo UI" panose="020B0604030504040204" pitchFamily="50" charset="-128"/>
                      <a:ea typeface="Meiryo UI" panose="020B0604030504040204" pitchFamily="50" charset="-128"/>
                    </a:rPr>
                    <a:t>番目のアーカイブ</a:t>
                  </a:r>
                </a:p>
              </p:txBody>
            </p:sp>
          </mc:Choice>
          <mc:Fallback xmlns="">
            <p:sp>
              <p:nvSpPr>
                <p:cNvPr id="58" name="テキスト ボックス 57">
                  <a:extLst>
                    <a:ext uri="{FF2B5EF4-FFF2-40B4-BE49-F238E27FC236}">
                      <a16:creationId xmlns:a16="http://schemas.microsoft.com/office/drawing/2014/main" id="{7F57A4D1-3CD4-D905-047E-660B31FE09E5}"/>
                    </a:ext>
                  </a:extLst>
                </p:cNvPr>
                <p:cNvSpPr txBox="1">
                  <a:spLocks noRot="1" noChangeAspect="1" noMove="1" noResize="1" noEditPoints="1" noAdjustHandles="1" noChangeArrowheads="1" noChangeShapeType="1" noTextEdit="1"/>
                </p:cNvSpPr>
                <p:nvPr/>
              </p:nvSpPr>
              <p:spPr>
                <a:xfrm>
                  <a:off x="7402944" y="1566918"/>
                  <a:ext cx="3405434" cy="325073"/>
                </a:xfrm>
                <a:prstGeom prst="rect">
                  <a:avLst/>
                </a:prstGeom>
                <a:blipFill>
                  <a:blip r:embed="rId6"/>
                  <a:stretch>
                    <a:fillRect l="-3399" t="-26415" b="-39623"/>
                  </a:stretch>
                </a:blipFill>
              </p:spPr>
              <p:txBody>
                <a:bodyPr/>
                <a:lstStyle/>
                <a:p>
                  <a:r>
                    <a:rPr lang="ja-JP" altLang="en-US">
                      <a:noFill/>
                    </a:rPr>
                    <a:t> </a:t>
                  </a:r>
                </a:p>
              </p:txBody>
            </p:sp>
          </mc:Fallback>
        </mc:AlternateContent>
        <p:grpSp>
          <p:nvGrpSpPr>
            <p:cNvPr id="93" name="グループ化 92">
              <a:extLst>
                <a:ext uri="{FF2B5EF4-FFF2-40B4-BE49-F238E27FC236}">
                  <a16:creationId xmlns:a16="http://schemas.microsoft.com/office/drawing/2014/main" id="{D9D63F03-1F89-0748-9F88-A559FED0D479}"/>
                </a:ext>
              </a:extLst>
            </p:cNvPr>
            <p:cNvGrpSpPr/>
            <p:nvPr/>
          </p:nvGrpSpPr>
          <p:grpSpPr>
            <a:xfrm>
              <a:off x="6347130" y="1856462"/>
              <a:ext cx="3208125" cy="2528713"/>
              <a:chOff x="8506614" y="4464510"/>
              <a:chExt cx="3208125" cy="2528713"/>
            </a:xfrm>
          </p:grpSpPr>
          <p:grpSp>
            <p:nvGrpSpPr>
              <p:cNvPr id="92" name="グループ化 91">
                <a:extLst>
                  <a:ext uri="{FF2B5EF4-FFF2-40B4-BE49-F238E27FC236}">
                    <a16:creationId xmlns:a16="http://schemas.microsoft.com/office/drawing/2014/main" id="{7C6C2F4D-D79D-47F1-F63A-C72899DBCE36}"/>
                  </a:ext>
                </a:extLst>
              </p:cNvPr>
              <p:cNvGrpSpPr/>
              <p:nvPr/>
            </p:nvGrpSpPr>
            <p:grpSpPr>
              <a:xfrm>
                <a:off x="8506614" y="4464510"/>
                <a:ext cx="3208125" cy="2528713"/>
                <a:chOff x="8506614" y="4464510"/>
                <a:chExt cx="3208125" cy="2528713"/>
              </a:xfrm>
            </p:grpSpPr>
            <p:grpSp>
              <p:nvGrpSpPr>
                <p:cNvPr id="91" name="グループ化 90">
                  <a:extLst>
                    <a:ext uri="{FF2B5EF4-FFF2-40B4-BE49-F238E27FC236}">
                      <a16:creationId xmlns:a16="http://schemas.microsoft.com/office/drawing/2014/main" id="{B35D4A39-5881-B062-7D94-51FC43B4A061}"/>
                    </a:ext>
                  </a:extLst>
                </p:cNvPr>
                <p:cNvGrpSpPr/>
                <p:nvPr/>
              </p:nvGrpSpPr>
              <p:grpSpPr>
                <a:xfrm>
                  <a:off x="8506614" y="4464510"/>
                  <a:ext cx="3208125" cy="2528713"/>
                  <a:chOff x="8506614" y="4464510"/>
                  <a:chExt cx="3208125" cy="2528713"/>
                </a:xfrm>
              </p:grpSpPr>
              <p:grpSp>
                <p:nvGrpSpPr>
                  <p:cNvPr id="80" name="グループ化 79">
                    <a:extLst>
                      <a:ext uri="{FF2B5EF4-FFF2-40B4-BE49-F238E27FC236}">
                        <a16:creationId xmlns:a16="http://schemas.microsoft.com/office/drawing/2014/main" id="{4A1117CE-636E-1A36-98B4-90288244A3E3}"/>
                      </a:ext>
                    </a:extLst>
                  </p:cNvPr>
                  <p:cNvGrpSpPr/>
                  <p:nvPr/>
                </p:nvGrpSpPr>
                <p:grpSpPr>
                  <a:xfrm>
                    <a:off x="8506614" y="4464510"/>
                    <a:ext cx="3208125" cy="2528713"/>
                    <a:chOff x="8506614" y="4464510"/>
                    <a:chExt cx="3208125" cy="2528713"/>
                  </a:xfrm>
                </p:grpSpPr>
                <p:sp>
                  <p:nvSpPr>
                    <p:cNvPr id="65" name="正方形/長方形 64">
                      <a:extLst>
                        <a:ext uri="{FF2B5EF4-FFF2-40B4-BE49-F238E27FC236}">
                          <a16:creationId xmlns:a16="http://schemas.microsoft.com/office/drawing/2014/main" id="{F4F7CFDD-28F2-1C41-339E-D0B21E44C074}"/>
                        </a:ext>
                      </a:extLst>
                    </p:cNvPr>
                    <p:cNvSpPr/>
                    <p:nvPr/>
                  </p:nvSpPr>
                  <p:spPr>
                    <a:xfrm>
                      <a:off x="8812124" y="4521462"/>
                      <a:ext cx="2621595" cy="2280411"/>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48D01E47-FB9E-8F65-E004-6D6A0DBFA35C}"/>
                            </a:ext>
                          </a:extLst>
                        </p:cNvPr>
                        <p:cNvSpPr txBox="1"/>
                        <p:nvPr/>
                      </p:nvSpPr>
                      <p:spPr>
                        <a:xfrm>
                          <a:off x="8995697" y="5582949"/>
                          <a:ext cx="850725" cy="3186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solidFill>
                                      <a:schemeClr val="bg2"/>
                                    </a:solidFill>
                                    <a:latin typeface="Cambria Math" panose="02040503050406030204" pitchFamily="18" charset="0"/>
                                  </a:rPr>
                                  <m:t>𝑨𝒈𝒆𝒏</m:t>
                                </m:r>
                                <m:sSub>
                                  <m:sSubPr>
                                    <m:ctrlPr>
                                      <a:rPr kumimoji="1" lang="en-US" altLang="ja-JP" sz="2000" b="1" i="1" smtClean="0">
                                        <a:solidFill>
                                          <a:schemeClr val="bg2"/>
                                        </a:solidFill>
                                        <a:latin typeface="Cambria Math" panose="02040503050406030204" pitchFamily="18" charset="0"/>
                                      </a:rPr>
                                    </m:ctrlPr>
                                  </m:sSubPr>
                                  <m:e>
                                    <m:r>
                                      <a:rPr kumimoji="1" lang="en-US" altLang="ja-JP" sz="2000" b="1" i="1" smtClean="0">
                                        <a:solidFill>
                                          <a:schemeClr val="bg2"/>
                                        </a:solidFill>
                                        <a:latin typeface="Cambria Math" panose="02040503050406030204" pitchFamily="18" charset="0"/>
                                      </a:rPr>
                                      <m:t>𝒕</m:t>
                                    </m:r>
                                  </m:e>
                                  <m:sub>
                                    <m:r>
                                      <a:rPr kumimoji="1" lang="en-US" altLang="ja-JP" sz="2000" b="1" i="1" smtClean="0">
                                        <a:solidFill>
                                          <a:schemeClr val="bg2"/>
                                        </a:solidFill>
                                        <a:latin typeface="Cambria Math" panose="02040503050406030204" pitchFamily="18" charset="0"/>
                                      </a:rPr>
                                      <m:t>𝟏</m:t>
                                    </m:r>
                                  </m:sub>
                                </m:sSub>
                              </m:oMath>
                            </m:oMathPara>
                          </a14:m>
                          <a:endParaRPr kumimoji="1" lang="ja-JP" altLang="en-US" sz="1600" b="1" dirty="0">
                            <a:solidFill>
                              <a:schemeClr val="bg2"/>
                            </a:solidFill>
                          </a:endParaRPr>
                        </a:p>
                      </p:txBody>
                    </p:sp>
                  </mc:Choice>
                  <mc:Fallback xmlns="">
                    <p:sp>
                      <p:nvSpPr>
                        <p:cNvPr id="66" name="テキスト ボックス 65">
                          <a:extLst>
                            <a:ext uri="{FF2B5EF4-FFF2-40B4-BE49-F238E27FC236}">
                              <a16:creationId xmlns:a16="http://schemas.microsoft.com/office/drawing/2014/main" id="{48D01E47-FB9E-8F65-E004-6D6A0DBFA35C}"/>
                            </a:ext>
                          </a:extLst>
                        </p:cNvPr>
                        <p:cNvSpPr txBox="1">
                          <a:spLocks noRot="1" noChangeAspect="1" noMove="1" noResize="1" noEditPoints="1" noAdjustHandles="1" noChangeArrowheads="1" noChangeShapeType="1" noTextEdit="1"/>
                        </p:cNvSpPr>
                        <p:nvPr/>
                      </p:nvSpPr>
                      <p:spPr>
                        <a:xfrm>
                          <a:off x="8995697" y="5582949"/>
                          <a:ext cx="850725" cy="318620"/>
                        </a:xfrm>
                        <a:prstGeom prst="rect">
                          <a:avLst/>
                        </a:prstGeom>
                        <a:blipFill>
                          <a:blip r:embed="rId7"/>
                          <a:stretch>
                            <a:fillRect l="-13571" r="-9286" b="-28846"/>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22DA33D2-7B37-0394-D92D-8D6E40FEA0CA}"/>
                        </a:ext>
                      </a:extLst>
                    </p:cNvPr>
                    <p:cNvSpPr txBox="1"/>
                    <p:nvPr/>
                  </p:nvSpPr>
                  <p:spPr>
                    <a:xfrm>
                      <a:off x="10175722" y="5600827"/>
                      <a:ext cx="446912"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20</a:t>
                      </a:r>
                      <a:endParaRPr kumimoji="1" lang="ja-JP" altLang="en-US" sz="2000"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75756895-B9BE-5761-FE95-836B3B130C92}"/>
                        </a:ext>
                      </a:extLst>
                    </p:cNvPr>
                    <p:cNvSpPr txBox="1"/>
                    <p:nvPr/>
                  </p:nvSpPr>
                  <p:spPr>
                    <a:xfrm>
                      <a:off x="10142747" y="6467122"/>
                      <a:ext cx="521720"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80</a:t>
                      </a:r>
                      <a:endParaRPr kumimoji="1" lang="ja-JP" altLang="en-US" sz="20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C8A8288C-DF4A-C988-75B3-76D6E55D2E1F}"/>
                            </a:ext>
                          </a:extLst>
                        </p:cNvPr>
                        <p:cNvSpPr txBox="1"/>
                        <p:nvPr/>
                      </p:nvSpPr>
                      <p:spPr>
                        <a:xfrm rot="5400000">
                          <a:off x="9019624" y="5989548"/>
                          <a:ext cx="834605" cy="378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id="{C8A8288C-DF4A-C988-75B3-76D6E55D2E1F}"/>
                            </a:ext>
                          </a:extLst>
                        </p:cNvPr>
                        <p:cNvSpPr txBox="1">
                          <a:spLocks noRot="1" noChangeAspect="1" noMove="1" noResize="1" noEditPoints="1" noAdjustHandles="1" noChangeArrowheads="1" noChangeShapeType="1" noTextEdit="1"/>
                        </p:cNvSpPr>
                        <p:nvPr/>
                      </p:nvSpPr>
                      <p:spPr>
                        <a:xfrm rot="5400000">
                          <a:off x="9019624" y="5989548"/>
                          <a:ext cx="834605" cy="37850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69372ADA-F1FD-D76F-1FF4-D7A316F60B61}"/>
                            </a:ext>
                          </a:extLst>
                        </p:cNvPr>
                        <p:cNvSpPr txBox="1"/>
                        <p:nvPr/>
                      </p:nvSpPr>
                      <p:spPr>
                        <a:xfrm>
                          <a:off x="9127905" y="4464510"/>
                          <a:ext cx="1975459" cy="400110"/>
                        </a:xfrm>
                        <a:prstGeom prst="rect">
                          <a:avLst/>
                        </a:prstGeom>
                        <a:noFill/>
                      </p:spPr>
                      <p:txBody>
                        <a:bodyPr wrap="square">
                          <a:spAutoFit/>
                        </a:bodyPr>
                        <a:lstStyle/>
                        <a:p>
                          <a:pPr algn="ctr"/>
                          <a:r>
                            <a:rPr lang="ja-JP" altLang="en-US" sz="2000" b="1" dirty="0">
                              <a:latin typeface="Meiryo UI" panose="020B0604030504040204" pitchFamily="50" charset="-128"/>
                              <a:ea typeface="Meiryo UI" panose="020B0604030504040204" pitchFamily="50" charset="-128"/>
                            </a:rPr>
                            <a:t>行動系列</a:t>
                          </a:r>
                          <a14:m>
                            <m:oMath xmlns:m="http://schemas.openxmlformats.org/officeDocument/2006/math">
                              <m:r>
                                <a:rPr lang="en-US" altLang="ja-JP" sz="2000" b="1" i="1" smtClean="0">
                                  <a:latin typeface="Cambria Math" panose="02040503050406030204" pitchFamily="18" charset="0"/>
                                  <a:ea typeface="Meiryo UI" panose="020B0604030504040204" pitchFamily="50" charset="-128"/>
                                </a:rPr>
                                <m:t>𝒌</m:t>
                              </m:r>
                            </m:oMath>
                          </a14:m>
                          <a:endParaRPr lang="ja-JP" altLang="en-US" sz="2000" b="1" dirty="0">
                            <a:latin typeface="Meiryo UI" panose="020B0604030504040204" pitchFamily="50" charset="-128"/>
                            <a:ea typeface="Meiryo UI" panose="020B0604030504040204" pitchFamily="50" charset="-128"/>
                          </a:endParaRPr>
                        </a:p>
                      </p:txBody>
                    </p:sp>
                  </mc:Choice>
                  <mc:Fallback xmlns="">
                    <p:sp>
                      <p:nvSpPr>
                        <p:cNvPr id="70" name="テキスト ボックス 69">
                          <a:extLst>
                            <a:ext uri="{FF2B5EF4-FFF2-40B4-BE49-F238E27FC236}">
                              <a16:creationId xmlns:a16="http://schemas.microsoft.com/office/drawing/2014/main" id="{69372ADA-F1FD-D76F-1FF4-D7A316F60B61}"/>
                            </a:ext>
                          </a:extLst>
                        </p:cNvPr>
                        <p:cNvSpPr txBox="1">
                          <a:spLocks noRot="1" noChangeAspect="1" noMove="1" noResize="1" noEditPoints="1" noAdjustHandles="1" noChangeArrowheads="1" noChangeShapeType="1" noTextEdit="1"/>
                        </p:cNvSpPr>
                        <p:nvPr/>
                      </p:nvSpPr>
                      <p:spPr>
                        <a:xfrm>
                          <a:off x="9127905" y="4464510"/>
                          <a:ext cx="1975459" cy="400110"/>
                        </a:xfrm>
                        <a:prstGeom prst="rect">
                          <a:avLst/>
                        </a:prstGeom>
                        <a:blipFill>
                          <a:blip r:embed="rId9"/>
                          <a:stretch>
                            <a:fillRect t="-9091" b="-24242"/>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9B568CB9-1D88-0024-FB2F-EA1C33EB3387}"/>
                        </a:ext>
                      </a:extLst>
                    </p:cNvPr>
                    <p:cNvSpPr txBox="1"/>
                    <p:nvPr/>
                  </p:nvSpPr>
                  <p:spPr>
                    <a:xfrm>
                      <a:off x="8506614" y="4885539"/>
                      <a:ext cx="3208125" cy="338553"/>
                    </a:xfrm>
                    <a:prstGeom prst="rect">
                      <a:avLst/>
                    </a:prstGeom>
                    <a:no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各エージェントとの衝突情報</a:t>
                      </a: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289C569F-A656-382C-A96D-B8EF2367CEF8}"/>
                            </a:ext>
                          </a:extLst>
                        </p:cNvPr>
                        <p:cNvSpPr txBox="1"/>
                        <p:nvPr/>
                      </p:nvSpPr>
                      <p:spPr>
                        <a:xfrm>
                          <a:off x="8990119" y="6458938"/>
                          <a:ext cx="850725" cy="534285"/>
                        </a:xfrm>
                        <a:prstGeom prst="rect">
                          <a:avLst/>
                        </a:prstGeom>
                        <a:noFill/>
                      </p:spPr>
                      <p:txBody>
                        <a:bodyPr wrap="square" lIns="0" tIns="0" rIns="0" bIns="0" rtlCol="0">
                          <a:spAutoFit/>
                        </a:bodyPr>
                        <a:lstStyle/>
                        <a:p>
                          <a14:m>
                            <m:oMath xmlns:m="http://schemas.openxmlformats.org/officeDocument/2006/math">
                              <m:r>
                                <a:rPr kumimoji="1" lang="en-US" altLang="ja-JP" sz="2000" b="1" i="1" smtClean="0">
                                  <a:solidFill>
                                    <a:schemeClr val="accent1">
                                      <a:lumMod val="25000"/>
                                    </a:schemeClr>
                                  </a:solidFill>
                                  <a:latin typeface="Cambria Math" panose="02040503050406030204" pitchFamily="18" charset="0"/>
                                </a:rPr>
                                <m:t>𝑨𝒈𝒆𝒏</m:t>
                              </m:r>
                              <m:sSub>
                                <m:sSubPr>
                                  <m:ctrlPr>
                                    <a:rPr kumimoji="1" lang="en-US" altLang="ja-JP" sz="2000" b="1" i="1" smtClean="0">
                                      <a:solidFill>
                                        <a:schemeClr val="accent1">
                                          <a:lumMod val="25000"/>
                                        </a:schemeClr>
                                      </a:solidFill>
                                      <a:latin typeface="Cambria Math" panose="02040503050406030204" pitchFamily="18" charset="0"/>
                                    </a:rPr>
                                  </m:ctrlPr>
                                </m:sSubPr>
                                <m:e>
                                  <m:r>
                                    <a:rPr kumimoji="1" lang="en-US" altLang="ja-JP" sz="2000" b="1" i="1" smtClean="0">
                                      <a:solidFill>
                                        <a:schemeClr val="accent1">
                                          <a:lumMod val="25000"/>
                                        </a:schemeClr>
                                      </a:solidFill>
                                      <a:latin typeface="Cambria Math" panose="02040503050406030204" pitchFamily="18" charset="0"/>
                                    </a:rPr>
                                    <m:t>𝒕</m:t>
                                  </m:r>
                                </m:e>
                                <m:sub>
                                  <m:r>
                                    <a:rPr kumimoji="1" lang="en-US" altLang="ja-JP" sz="2000" b="1" i="1" smtClean="0">
                                      <a:solidFill>
                                        <a:schemeClr val="accent1">
                                          <a:lumMod val="25000"/>
                                        </a:schemeClr>
                                      </a:solidFill>
                                      <a:latin typeface="Cambria Math" panose="02040503050406030204" pitchFamily="18" charset="0"/>
                                    </a:rPr>
                                    <m:t>𝑵</m:t>
                                  </m:r>
                                </m:sub>
                              </m:sSub>
                            </m:oMath>
                          </a14:m>
                          <a:r>
                            <a:rPr kumimoji="1" lang="en-US" altLang="ja-JP" sz="1400" dirty="0"/>
                            <a:t>:</a:t>
                          </a:r>
                          <a:endParaRPr kumimoji="1" lang="ja-JP" altLang="en-US" sz="1400" dirty="0"/>
                        </a:p>
                      </p:txBody>
                    </p:sp>
                  </mc:Choice>
                  <mc:Fallback xmlns="">
                    <p:sp>
                      <p:nvSpPr>
                        <p:cNvPr id="72" name="テキスト ボックス 71">
                          <a:extLst>
                            <a:ext uri="{FF2B5EF4-FFF2-40B4-BE49-F238E27FC236}">
                              <a16:creationId xmlns:a16="http://schemas.microsoft.com/office/drawing/2014/main" id="{289C569F-A656-382C-A96D-B8EF2367CEF8}"/>
                            </a:ext>
                          </a:extLst>
                        </p:cNvPr>
                        <p:cNvSpPr txBox="1">
                          <a:spLocks noRot="1" noChangeAspect="1" noMove="1" noResize="1" noEditPoints="1" noAdjustHandles="1" noChangeArrowheads="1" noChangeShapeType="1" noTextEdit="1"/>
                        </p:cNvSpPr>
                        <p:nvPr/>
                      </p:nvSpPr>
                      <p:spPr>
                        <a:xfrm>
                          <a:off x="8990119" y="6458938"/>
                          <a:ext cx="850725" cy="534285"/>
                        </a:xfrm>
                        <a:prstGeom prst="rect">
                          <a:avLst/>
                        </a:prstGeom>
                        <a:blipFill>
                          <a:blip r:embed="rId10"/>
                          <a:stretch>
                            <a:fillRect l="-13571" r="-12857" b="-160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FD84841-3D30-C248-8B39-7A51625A4F53}"/>
                            </a:ext>
                          </a:extLst>
                        </p:cNvPr>
                        <p:cNvSpPr txBox="1"/>
                        <p:nvPr/>
                      </p:nvSpPr>
                      <p:spPr>
                        <a:xfrm rot="5400000">
                          <a:off x="9957619" y="5985091"/>
                          <a:ext cx="834605" cy="378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73" name="テキスト ボックス 72">
                          <a:extLst>
                            <a:ext uri="{FF2B5EF4-FFF2-40B4-BE49-F238E27FC236}">
                              <a16:creationId xmlns:a16="http://schemas.microsoft.com/office/drawing/2014/main" id="{6FD84841-3D30-C248-8B39-7A51625A4F53}"/>
                            </a:ext>
                          </a:extLst>
                        </p:cNvPr>
                        <p:cNvSpPr txBox="1">
                          <a:spLocks noRot="1" noChangeAspect="1" noMove="1" noResize="1" noEditPoints="1" noAdjustHandles="1" noChangeArrowheads="1" noChangeShapeType="1" noTextEdit="1"/>
                        </p:cNvSpPr>
                        <p:nvPr/>
                      </p:nvSpPr>
                      <p:spPr>
                        <a:xfrm rot="5400000">
                          <a:off x="9957619" y="5985091"/>
                          <a:ext cx="834605" cy="378505"/>
                        </a:xfrm>
                        <a:prstGeom prst="rect">
                          <a:avLst/>
                        </a:prstGeom>
                        <a:blipFill>
                          <a:blip r:embed="rId11"/>
                          <a:stretch>
                            <a:fillRect/>
                          </a:stretch>
                        </a:blipFill>
                      </p:spPr>
                      <p:txBody>
                        <a:bodyPr/>
                        <a:lstStyle/>
                        <a:p>
                          <a:r>
                            <a:rPr lang="ja-JP" altLang="en-US">
                              <a:noFill/>
                            </a:rPr>
                            <a:t> </a:t>
                          </a:r>
                        </a:p>
                      </p:txBody>
                    </p:sp>
                  </mc:Fallback>
                </mc:AlternateContent>
              </p:grpSp>
              <p:sp>
                <p:nvSpPr>
                  <p:cNvPr id="74" name="テキスト ボックス 73">
                    <a:extLst>
                      <a:ext uri="{FF2B5EF4-FFF2-40B4-BE49-F238E27FC236}">
                        <a16:creationId xmlns:a16="http://schemas.microsoft.com/office/drawing/2014/main" id="{8816C9A0-BDC5-1952-3771-583A7389A558}"/>
                      </a:ext>
                    </a:extLst>
                  </p:cNvPr>
                  <p:cNvSpPr txBox="1"/>
                  <p:nvPr/>
                </p:nvSpPr>
                <p:spPr>
                  <a:xfrm>
                    <a:off x="10894609" y="5601812"/>
                    <a:ext cx="505552"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80</a:t>
                    </a:r>
                    <a:endParaRPr kumimoji="1" lang="ja-JP" altLang="en-US" sz="2000" dirty="0">
                      <a:latin typeface="Meiryo UI" panose="020B0604030504040204" pitchFamily="50" charset="-128"/>
                      <a:ea typeface="Meiryo UI" panose="020B0604030504040204" pitchFamily="50" charset="-128"/>
                    </a:endParaRPr>
                  </a:p>
                </p:txBody>
              </p:sp>
            </p:grpSp>
            <p:sp>
              <p:nvSpPr>
                <p:cNvPr id="75" name="テキスト ボックス 74">
                  <a:extLst>
                    <a:ext uri="{FF2B5EF4-FFF2-40B4-BE49-F238E27FC236}">
                      <a16:creationId xmlns:a16="http://schemas.microsoft.com/office/drawing/2014/main" id="{FBDE22F7-305A-B719-8A17-D9B0074D0FC3}"/>
                    </a:ext>
                  </a:extLst>
                </p:cNvPr>
                <p:cNvSpPr txBox="1"/>
                <p:nvPr/>
              </p:nvSpPr>
              <p:spPr>
                <a:xfrm>
                  <a:off x="10894609" y="6473277"/>
                  <a:ext cx="458672" cy="318620"/>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20</a:t>
                  </a:r>
                  <a:endParaRPr kumimoji="1" lang="ja-JP" altLang="en-US" sz="20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B9676B09-78F2-6B55-E240-ECFB93178E21}"/>
                        </a:ext>
                      </a:extLst>
                    </p:cNvPr>
                    <p:cNvSpPr txBox="1"/>
                    <p:nvPr/>
                  </p:nvSpPr>
                  <p:spPr>
                    <a:xfrm rot="5400000">
                      <a:off x="10631218" y="5985093"/>
                      <a:ext cx="834605" cy="378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76" name="テキスト ボックス 75">
                      <a:extLst>
                        <a:ext uri="{FF2B5EF4-FFF2-40B4-BE49-F238E27FC236}">
                          <a16:creationId xmlns:a16="http://schemas.microsoft.com/office/drawing/2014/main" id="{B9676B09-78F2-6B55-E240-ECFB93178E21}"/>
                        </a:ext>
                      </a:extLst>
                    </p:cNvPr>
                    <p:cNvSpPr txBox="1">
                      <a:spLocks noRot="1" noChangeAspect="1" noMove="1" noResize="1" noEditPoints="1" noAdjustHandles="1" noChangeArrowheads="1" noChangeShapeType="1" noTextEdit="1"/>
                    </p:cNvSpPr>
                    <p:nvPr/>
                  </p:nvSpPr>
                  <p:spPr>
                    <a:xfrm rot="5400000">
                      <a:off x="10631218" y="5985093"/>
                      <a:ext cx="834605" cy="378505"/>
                    </a:xfrm>
                    <a:prstGeom prst="rect">
                      <a:avLst/>
                    </a:prstGeom>
                    <a:blipFill>
                      <a:blip r:embed="rId12"/>
                      <a:stretch>
                        <a:fillRect/>
                      </a:stretch>
                    </a:blipFill>
                  </p:spPr>
                  <p:txBody>
                    <a:bodyPr/>
                    <a:lstStyle/>
                    <a:p>
                      <a:r>
                        <a:rPr lang="ja-JP" altLang="en-US">
                          <a:noFill/>
                        </a:rPr>
                        <a:t> </a:t>
                      </a:r>
                    </a:p>
                  </p:txBody>
                </p:sp>
              </mc:Fallback>
            </mc:AlternateContent>
          </p:grpSp>
          <p:sp>
            <p:nvSpPr>
              <p:cNvPr id="77" name="テキスト ボックス 76">
                <a:extLst>
                  <a:ext uri="{FF2B5EF4-FFF2-40B4-BE49-F238E27FC236}">
                    <a16:creationId xmlns:a16="http://schemas.microsoft.com/office/drawing/2014/main" id="{DADF7D6F-DB77-9DC9-604D-868E05E8EC49}"/>
                  </a:ext>
                </a:extLst>
              </p:cNvPr>
              <p:cNvSpPr txBox="1"/>
              <p:nvPr/>
            </p:nvSpPr>
            <p:spPr>
              <a:xfrm>
                <a:off x="10006832" y="5144918"/>
                <a:ext cx="652720"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衝突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回数</a:t>
                </a:r>
              </a:p>
            </p:txBody>
          </p:sp>
          <p:sp>
            <p:nvSpPr>
              <p:cNvPr id="78" name="テキスト ボックス 77">
                <a:extLst>
                  <a:ext uri="{FF2B5EF4-FFF2-40B4-BE49-F238E27FC236}">
                    <a16:creationId xmlns:a16="http://schemas.microsoft.com/office/drawing/2014/main" id="{30B7304D-ADC6-77C7-5670-5AC4B7110A5E}"/>
                  </a:ext>
                </a:extLst>
              </p:cNvPr>
              <p:cNvSpPr txBox="1"/>
              <p:nvPr/>
            </p:nvSpPr>
            <p:spPr>
              <a:xfrm>
                <a:off x="10613640" y="5158261"/>
                <a:ext cx="869761"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非衝突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回数</a:t>
                </a:r>
              </a:p>
            </p:txBody>
          </p:sp>
        </p:grpSp>
        <p:cxnSp>
          <p:nvCxnSpPr>
            <p:cNvPr id="95" name="直線矢印コネクタ 94">
              <a:extLst>
                <a:ext uri="{FF2B5EF4-FFF2-40B4-BE49-F238E27FC236}">
                  <a16:creationId xmlns:a16="http://schemas.microsoft.com/office/drawing/2014/main" id="{640DDC79-8D73-F067-D263-4E7C61EA23EE}"/>
                </a:ext>
              </a:extLst>
            </p:cNvPr>
            <p:cNvCxnSpPr/>
            <p:nvPr/>
          </p:nvCxnSpPr>
          <p:spPr>
            <a:xfrm>
              <a:off x="9105661" y="3146667"/>
              <a:ext cx="5516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11B7BD7-CCD3-DFF3-46C5-C5FD61432CB9}"/>
                </a:ext>
              </a:extLst>
            </p:cNvPr>
            <p:cNvCxnSpPr/>
            <p:nvPr/>
          </p:nvCxnSpPr>
          <p:spPr>
            <a:xfrm>
              <a:off x="9107012" y="4017583"/>
              <a:ext cx="5516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B639A20A-58E5-2508-805D-EF42EE6B3EE0}"/>
              </a:ext>
            </a:extLst>
          </p:cNvPr>
          <p:cNvGrpSpPr/>
          <p:nvPr/>
        </p:nvGrpSpPr>
        <p:grpSpPr>
          <a:xfrm>
            <a:off x="6612119" y="4260773"/>
            <a:ext cx="3757281" cy="563503"/>
            <a:chOff x="6591591" y="4372340"/>
            <a:chExt cx="3757281" cy="563503"/>
          </a:xfrm>
        </p:grpSpPr>
        <p:grpSp>
          <p:nvGrpSpPr>
            <p:cNvPr id="121" name="グループ化 120">
              <a:extLst>
                <a:ext uri="{FF2B5EF4-FFF2-40B4-BE49-F238E27FC236}">
                  <a16:creationId xmlns:a16="http://schemas.microsoft.com/office/drawing/2014/main" id="{4B717AF7-ECB3-6764-C683-ABCBD2CD6604}"/>
                </a:ext>
              </a:extLst>
            </p:cNvPr>
            <p:cNvGrpSpPr/>
            <p:nvPr/>
          </p:nvGrpSpPr>
          <p:grpSpPr>
            <a:xfrm>
              <a:off x="6591591" y="4532750"/>
              <a:ext cx="3757281" cy="403093"/>
              <a:chOff x="7016609" y="4192166"/>
              <a:chExt cx="3757281" cy="381644"/>
            </a:xfrm>
          </p:grpSpPr>
          <p:grpSp>
            <p:nvGrpSpPr>
              <p:cNvPr id="122" name="グループ化 121">
                <a:extLst>
                  <a:ext uri="{FF2B5EF4-FFF2-40B4-BE49-F238E27FC236}">
                    <a16:creationId xmlns:a16="http://schemas.microsoft.com/office/drawing/2014/main" id="{5868BC7B-6BBE-0E37-10BC-B67C1F317AD8}"/>
                  </a:ext>
                </a:extLst>
              </p:cNvPr>
              <p:cNvGrpSpPr/>
              <p:nvPr/>
            </p:nvGrpSpPr>
            <p:grpSpPr>
              <a:xfrm>
                <a:off x="7863090" y="4192166"/>
                <a:ext cx="2910800" cy="381644"/>
                <a:chOff x="7413927" y="4457403"/>
                <a:chExt cx="2910800" cy="381644"/>
              </a:xfrm>
            </p:grpSpPr>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27450B18-5CB2-C717-107D-B7574BCCB8A1}"/>
                        </a:ext>
                      </a:extLst>
                    </p:cNvPr>
                    <p:cNvSpPr txBox="1"/>
                    <p:nvPr/>
                  </p:nvSpPr>
                  <p:spPr>
                    <a:xfrm>
                      <a:off x="8348192" y="4469715"/>
                      <a:ext cx="106301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124" name="テキスト ボックス 123">
                      <a:extLst>
                        <a:ext uri="{FF2B5EF4-FFF2-40B4-BE49-F238E27FC236}">
                          <a16:creationId xmlns:a16="http://schemas.microsoft.com/office/drawing/2014/main" id="{27450B18-5CB2-C717-107D-B7574BCCB8A1}"/>
                        </a:ext>
                      </a:extLst>
                    </p:cNvPr>
                    <p:cNvSpPr txBox="1">
                      <a:spLocks noRot="1" noChangeAspect="1" noMove="1" noResize="1" noEditPoints="1" noAdjustHandles="1" noChangeArrowheads="1" noChangeShapeType="1" noTextEdit="1"/>
                    </p:cNvSpPr>
                    <p:nvPr/>
                  </p:nvSpPr>
                  <p:spPr>
                    <a:xfrm>
                      <a:off x="8348192" y="4469715"/>
                      <a:ext cx="1063011"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FB943DAD-C4C5-5519-1EAE-47AE6ECBDCCB}"/>
                        </a:ext>
                      </a:extLst>
                    </p:cNvPr>
                    <p:cNvSpPr txBox="1"/>
                    <p:nvPr/>
                  </p:nvSpPr>
                  <p:spPr>
                    <a:xfrm>
                      <a:off x="7413927" y="4457403"/>
                      <a:ext cx="1827048" cy="378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i="1" smtClean="0">
                                <a:solidFill>
                                  <a:schemeClr val="bg2"/>
                                </a:solidFill>
                                <a:latin typeface="Cambria Math" panose="02040503050406030204" pitchFamily="18" charset="0"/>
                              </a:rPr>
                              <m:t>𝟎</m:t>
                            </m:r>
                            <m:r>
                              <a:rPr lang="en-US" altLang="ja-JP" sz="2000" b="1" i="1" smtClean="0">
                                <a:solidFill>
                                  <a:schemeClr val="bg2"/>
                                </a:solidFill>
                                <a:latin typeface="Cambria Math" panose="02040503050406030204" pitchFamily="18" charset="0"/>
                              </a:rPr>
                              <m:t>.</m:t>
                            </m:r>
                            <m:r>
                              <a:rPr lang="en-US" altLang="ja-JP" sz="2000" b="1" i="1" smtClean="0">
                                <a:solidFill>
                                  <a:schemeClr val="bg2"/>
                                </a:solidFill>
                                <a:latin typeface="Cambria Math" panose="02040503050406030204" pitchFamily="18" charset="0"/>
                              </a:rPr>
                              <m:t>𝟖</m:t>
                            </m:r>
                            <m:r>
                              <a:rPr lang="en-US" altLang="ja-JP" sz="2000" b="1" i="1" smtClean="0">
                                <a:latin typeface="Cambria Math" panose="02040503050406030204" pitchFamily="18" charset="0"/>
                              </a:rPr>
                              <m:t>+</m:t>
                            </m:r>
                          </m:oMath>
                        </m:oMathPara>
                      </a14:m>
                      <a:endParaRPr lang="en-US" altLang="ja-JP" sz="1800" b="1" dirty="0">
                        <a:latin typeface="Cambria Math" panose="02040503050406030204" pitchFamily="18" charset="0"/>
                        <a:ea typeface="Cambria Math" panose="02040503050406030204" pitchFamily="18" charset="0"/>
                      </a:endParaRPr>
                    </a:p>
                  </p:txBody>
                </p:sp>
              </mc:Choice>
              <mc:Fallback xmlns="">
                <p:sp>
                  <p:nvSpPr>
                    <p:cNvPr id="125" name="テキスト ボックス 124">
                      <a:extLst>
                        <a:ext uri="{FF2B5EF4-FFF2-40B4-BE49-F238E27FC236}">
                          <a16:creationId xmlns:a16="http://schemas.microsoft.com/office/drawing/2014/main" id="{FB943DAD-C4C5-5519-1EAE-47AE6ECBDCCB}"/>
                        </a:ext>
                      </a:extLst>
                    </p:cNvPr>
                    <p:cNvSpPr txBox="1">
                      <a:spLocks noRot="1" noChangeAspect="1" noMove="1" noResize="1" noEditPoints="1" noAdjustHandles="1" noChangeArrowheads="1" noChangeShapeType="1" noTextEdit="1"/>
                    </p:cNvSpPr>
                    <p:nvPr/>
                  </p:nvSpPr>
                  <p:spPr>
                    <a:xfrm>
                      <a:off x="7413927" y="4457403"/>
                      <a:ext cx="1827048" cy="378821"/>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307DEA6A-D8C2-33B6-DF7B-DED0C0805F0A}"/>
                        </a:ext>
                      </a:extLst>
                    </p:cNvPr>
                    <p:cNvSpPr txBox="1"/>
                    <p:nvPr/>
                  </p:nvSpPr>
                  <p:spPr>
                    <a:xfrm>
                      <a:off x="8497679" y="4459631"/>
                      <a:ext cx="1827048" cy="378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m:t>
                            </m:r>
                            <m:r>
                              <a:rPr lang="en-US" altLang="ja-JP" sz="2000" b="1" i="1" smtClean="0">
                                <a:solidFill>
                                  <a:schemeClr val="tx2"/>
                                </a:solidFill>
                                <a:latin typeface="Cambria Math" panose="02040503050406030204" pitchFamily="18" charset="0"/>
                              </a:rPr>
                              <m:t> </m:t>
                            </m:r>
                            <m:r>
                              <a:rPr lang="en-US" altLang="ja-JP" sz="2000" b="1" i="1" smtClean="0">
                                <a:solidFill>
                                  <a:schemeClr val="accent1">
                                    <a:lumMod val="25000"/>
                                  </a:schemeClr>
                                </a:solidFill>
                                <a:latin typeface="Cambria Math" panose="02040503050406030204" pitchFamily="18" charset="0"/>
                              </a:rPr>
                              <m:t>𝟎</m:t>
                            </m:r>
                            <m:r>
                              <a:rPr lang="en-US" altLang="ja-JP" sz="2000" b="1" i="1" smtClean="0">
                                <a:solidFill>
                                  <a:schemeClr val="accent1">
                                    <a:lumMod val="25000"/>
                                  </a:schemeClr>
                                </a:solidFill>
                                <a:latin typeface="Cambria Math" panose="02040503050406030204" pitchFamily="18" charset="0"/>
                              </a:rPr>
                              <m:t>.</m:t>
                            </m:r>
                            <m:r>
                              <a:rPr lang="en-US" altLang="ja-JP" sz="2000" b="1" i="1" smtClean="0">
                                <a:solidFill>
                                  <a:schemeClr val="accent1">
                                    <a:lumMod val="25000"/>
                                  </a:schemeClr>
                                </a:solidFill>
                                <a:latin typeface="Cambria Math" panose="02040503050406030204" pitchFamily="18" charset="0"/>
                              </a:rPr>
                              <m:t>𝟐</m:t>
                            </m:r>
                          </m:oMath>
                        </m:oMathPara>
                      </a14:m>
                      <a:endParaRPr lang="en-US" altLang="ja-JP" sz="1800" b="1" dirty="0"/>
                    </a:p>
                  </p:txBody>
                </p:sp>
              </mc:Choice>
              <mc:Fallback xmlns="">
                <p:sp>
                  <p:nvSpPr>
                    <p:cNvPr id="126" name="テキスト ボックス 125">
                      <a:extLst>
                        <a:ext uri="{FF2B5EF4-FFF2-40B4-BE49-F238E27FC236}">
                          <a16:creationId xmlns:a16="http://schemas.microsoft.com/office/drawing/2014/main" id="{307DEA6A-D8C2-33B6-DF7B-DED0C0805F0A}"/>
                        </a:ext>
                      </a:extLst>
                    </p:cNvPr>
                    <p:cNvSpPr txBox="1">
                      <a:spLocks noRot="1" noChangeAspect="1" noMove="1" noResize="1" noEditPoints="1" noAdjustHandles="1" noChangeArrowheads="1" noChangeShapeType="1" noTextEdit="1"/>
                    </p:cNvSpPr>
                    <p:nvPr/>
                  </p:nvSpPr>
                  <p:spPr>
                    <a:xfrm>
                      <a:off x="8497679" y="4459631"/>
                      <a:ext cx="1827048" cy="378821"/>
                    </a:xfrm>
                    <a:prstGeom prst="rect">
                      <a:avLst/>
                    </a:prstGeom>
                    <a:blipFill>
                      <a:blip r:embed="rId1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19314755-AF5D-E03D-DA04-6018AE9A9B68}"/>
                      </a:ext>
                    </a:extLst>
                  </p:cNvPr>
                  <p:cNvSpPr txBox="1"/>
                  <p:nvPr/>
                </p:nvSpPr>
                <p:spPr>
                  <a:xfrm>
                    <a:off x="7016609" y="4207201"/>
                    <a:ext cx="1429847" cy="351250"/>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solidFill>
                              <a:schemeClr val="tx1"/>
                            </a:solidFill>
                            <a:latin typeface="Cambria Math" panose="02040503050406030204" pitchFamily="18" charset="0"/>
                            <a:ea typeface="Meiryo UI" panose="020B0604030504040204" pitchFamily="50" charset="-128"/>
                          </a:rPr>
                          <m:t>𝐸𝑣𝑎𝑙</m:t>
                        </m:r>
                      </m:oMath>
                    </a14:m>
                    <a:r>
                      <a:rPr lang="en-US" altLang="ja-JP" sz="2000" dirty="0"/>
                      <a:t> </a:t>
                    </a:r>
                    <a14:m>
                      <m:oMath xmlns:m="http://schemas.openxmlformats.org/officeDocument/2006/math">
                        <m:d>
                          <m:dPr>
                            <m:ctrlPr>
                              <a:rPr lang="en-US" altLang="ja-JP" sz="2000" i="1">
                                <a:latin typeface="Cambria Math" panose="02040503050406030204" pitchFamily="18" charset="0"/>
                              </a:rPr>
                            </m:ctrlPr>
                          </m:dP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𝜁</m:t>
                                </m:r>
                              </m:e>
                              <m:sub>
                                <m:r>
                                  <a:rPr lang="en-US" altLang="ja-JP" sz="2000" i="1">
                                    <a:latin typeface="Cambria Math" panose="02040503050406030204" pitchFamily="18" charset="0"/>
                                  </a:rPr>
                                  <m:t>𝑘</m:t>
                                </m:r>
                              </m:sub>
                              <m:sup>
                                <m:r>
                                  <a:rPr lang="en-US" altLang="ja-JP" sz="2000" i="1">
                                    <a:latin typeface="Cambria Math" panose="02040503050406030204" pitchFamily="18" charset="0"/>
                                  </a:rPr>
                                  <m:t>𝑖</m:t>
                                </m:r>
                              </m:sup>
                            </m:sSubSup>
                          </m:e>
                        </m:d>
                        <m:r>
                          <a:rPr lang="en-US" altLang="ja-JP" sz="2000" i="1">
                            <a:latin typeface="Cambria Math" panose="02040503050406030204" pitchFamily="18" charset="0"/>
                          </a:rPr>
                          <m:t>=</m:t>
                        </m:r>
                      </m:oMath>
                    </a14:m>
                    <a:endParaRPr kumimoji="1" lang="ja-JP" altLang="en-US" sz="2000" dirty="0">
                      <a:solidFill>
                        <a:schemeClr val="tx1"/>
                      </a:solidFill>
                      <a:latin typeface="Meiryo UI" panose="020B0604030504040204" pitchFamily="50" charset="-128"/>
                      <a:ea typeface="Meiryo UI" panose="020B0604030504040204" pitchFamily="50" charset="-128"/>
                    </a:endParaRPr>
                  </a:p>
                </p:txBody>
              </p:sp>
            </mc:Choice>
            <mc:Fallback xmlns="">
              <p:sp>
                <p:nvSpPr>
                  <p:cNvPr id="123" name="テキスト ボックス 122">
                    <a:extLst>
                      <a:ext uri="{FF2B5EF4-FFF2-40B4-BE49-F238E27FC236}">
                        <a16:creationId xmlns:a16="http://schemas.microsoft.com/office/drawing/2014/main" id="{19314755-AF5D-E03D-DA04-6018AE9A9B68}"/>
                      </a:ext>
                    </a:extLst>
                  </p:cNvPr>
                  <p:cNvSpPr txBox="1">
                    <a:spLocks noRot="1" noChangeAspect="1" noMove="1" noResize="1" noEditPoints="1" noAdjustHandles="1" noChangeArrowheads="1" noChangeShapeType="1" noTextEdit="1"/>
                  </p:cNvSpPr>
                  <p:nvPr/>
                </p:nvSpPr>
                <p:spPr>
                  <a:xfrm>
                    <a:off x="7016609" y="4207201"/>
                    <a:ext cx="1429847" cy="351250"/>
                  </a:xfrm>
                  <a:prstGeom prst="rect">
                    <a:avLst/>
                  </a:prstGeom>
                  <a:blipFill>
                    <a:blip r:embed="rId16"/>
                    <a:stretch>
                      <a:fillRect l="-6410" b="-18033"/>
                    </a:stretch>
                  </a:blipFill>
                </p:spPr>
                <p:txBody>
                  <a:bodyPr/>
                  <a:lstStyle/>
                  <a:p>
                    <a:r>
                      <a:rPr lang="ja-JP" altLang="en-US">
                        <a:noFill/>
                      </a:rPr>
                      <a:t> </a:t>
                    </a:r>
                  </a:p>
                </p:txBody>
              </p:sp>
            </mc:Fallback>
          </mc:AlternateContent>
        </p:grpSp>
        <p:sp>
          <p:nvSpPr>
            <p:cNvPr id="128" name="テキスト ボックス 127">
              <a:extLst>
                <a:ext uri="{FF2B5EF4-FFF2-40B4-BE49-F238E27FC236}">
                  <a16:creationId xmlns:a16="http://schemas.microsoft.com/office/drawing/2014/main" id="{4C0AD96B-32B3-6487-2FF5-9B3A876CBE3E}"/>
                </a:ext>
              </a:extLst>
            </p:cNvPr>
            <p:cNvSpPr txBox="1"/>
            <p:nvPr/>
          </p:nvSpPr>
          <p:spPr>
            <a:xfrm>
              <a:off x="6591591" y="4372340"/>
              <a:ext cx="2315629" cy="215444"/>
            </a:xfrm>
            <a:prstGeom prst="rect">
              <a:avLst/>
            </a:prstGeom>
            <a:noFill/>
          </p:spPr>
          <p:txBody>
            <a:bodyPr wrap="square" lIns="0" tIns="0" rIns="0" bIns="0" rtlCol="0">
              <a:spAutoFit/>
            </a:bodyPr>
            <a:lstStyle/>
            <a:p>
              <a:r>
                <a:rPr kumimoji="1" lang="en-US" altLang="ja-JP" sz="1400" b="1" dirty="0">
                  <a:latin typeface="Meiryo UI" panose="020B0604030504040204" pitchFamily="50" charset="-128"/>
                  <a:ea typeface="Meiryo UI" panose="020B0604030504040204" pitchFamily="50" charset="-128"/>
                </a:rPr>
                <a:t>TC-MAIRL</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grpSp>
      <p:grpSp>
        <p:nvGrpSpPr>
          <p:cNvPr id="132" name="グループ化 131">
            <a:extLst>
              <a:ext uri="{FF2B5EF4-FFF2-40B4-BE49-F238E27FC236}">
                <a16:creationId xmlns:a16="http://schemas.microsoft.com/office/drawing/2014/main" id="{93892689-957B-5C2C-9EFF-20ED4927196B}"/>
              </a:ext>
            </a:extLst>
          </p:cNvPr>
          <p:cNvGrpSpPr/>
          <p:nvPr/>
        </p:nvGrpSpPr>
        <p:grpSpPr>
          <a:xfrm>
            <a:off x="6612119" y="4926370"/>
            <a:ext cx="5264248" cy="607331"/>
            <a:chOff x="6610333" y="5070342"/>
            <a:chExt cx="5264248" cy="607331"/>
          </a:xfrm>
        </p:grpSpPr>
        <p:grpSp>
          <p:nvGrpSpPr>
            <p:cNvPr id="61" name="グループ化 60">
              <a:extLst>
                <a:ext uri="{FF2B5EF4-FFF2-40B4-BE49-F238E27FC236}">
                  <a16:creationId xmlns:a16="http://schemas.microsoft.com/office/drawing/2014/main" id="{28F8094A-1EDE-F9C5-8530-C320C95AD6C9}"/>
                </a:ext>
              </a:extLst>
            </p:cNvPr>
            <p:cNvGrpSpPr/>
            <p:nvPr/>
          </p:nvGrpSpPr>
          <p:grpSpPr>
            <a:xfrm>
              <a:off x="6623398" y="5163988"/>
              <a:ext cx="5251183" cy="513685"/>
              <a:chOff x="7016609" y="4131099"/>
              <a:chExt cx="5251183" cy="486353"/>
            </a:xfrm>
          </p:grpSpPr>
          <p:grpSp>
            <p:nvGrpSpPr>
              <p:cNvPr id="55" name="グループ化 54">
                <a:extLst>
                  <a:ext uri="{FF2B5EF4-FFF2-40B4-BE49-F238E27FC236}">
                    <a16:creationId xmlns:a16="http://schemas.microsoft.com/office/drawing/2014/main" id="{87B67583-0679-5423-68D2-B927F21087AC}"/>
                  </a:ext>
                </a:extLst>
              </p:cNvPr>
              <p:cNvGrpSpPr/>
              <p:nvPr/>
            </p:nvGrpSpPr>
            <p:grpSpPr>
              <a:xfrm>
                <a:off x="8344557" y="4131099"/>
                <a:ext cx="3923235" cy="486353"/>
                <a:chOff x="7895394" y="4396336"/>
                <a:chExt cx="3923235" cy="486353"/>
              </a:xfrm>
            </p:grpSpPr>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A3B02E2-3E6E-EF26-4219-02793EE1AB34}"/>
                        </a:ext>
                      </a:extLst>
                    </p:cNvPr>
                    <p:cNvSpPr txBox="1"/>
                    <p:nvPr/>
                  </p:nvSpPr>
                  <p:spPr>
                    <a:xfrm>
                      <a:off x="9305434" y="4469270"/>
                      <a:ext cx="106301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oMath>
                        </m:oMathPara>
                      </a14:m>
                      <a:endParaRPr kumimoji="1" lang="ja-JP" altLang="en-US" dirty="0"/>
                    </a:p>
                  </p:txBody>
                </p:sp>
              </mc:Choice>
              <mc:Fallback xmlns="">
                <p:sp>
                  <p:nvSpPr>
                    <p:cNvPr id="30" name="テキスト ボックス 29">
                      <a:extLst>
                        <a:ext uri="{FF2B5EF4-FFF2-40B4-BE49-F238E27FC236}">
                          <a16:creationId xmlns:a16="http://schemas.microsoft.com/office/drawing/2014/main" id="{6A3B02E2-3E6E-EF26-4219-02793EE1AB34}"/>
                        </a:ext>
                      </a:extLst>
                    </p:cNvPr>
                    <p:cNvSpPr txBox="1">
                      <a:spLocks noRot="1" noChangeAspect="1" noMove="1" noResize="1" noEditPoints="1" noAdjustHandles="1" noChangeArrowheads="1" noChangeShapeType="1" noTextEdit="1"/>
                    </p:cNvSpPr>
                    <p:nvPr/>
                  </p:nvSpPr>
                  <p:spPr>
                    <a:xfrm>
                      <a:off x="9305434" y="4469270"/>
                      <a:ext cx="1063011" cy="369332"/>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A3C7D2A-8A40-8B2D-B4AC-6D86F134BFAB}"/>
                        </a:ext>
                      </a:extLst>
                    </p:cNvPr>
                    <p:cNvSpPr txBox="1"/>
                    <p:nvPr/>
                  </p:nvSpPr>
                  <p:spPr>
                    <a:xfrm>
                      <a:off x="7895394" y="4396337"/>
                      <a:ext cx="1827048" cy="4863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i="1" smtClean="0">
                                <a:solidFill>
                                  <a:schemeClr val="bg2"/>
                                </a:solidFill>
                                <a:latin typeface="Cambria Math" panose="02040503050406030204" pitchFamily="18" charset="0"/>
                              </a:rPr>
                              <m:t>𝟎</m:t>
                            </m:r>
                            <m:r>
                              <a:rPr lang="en-US" altLang="ja-JP" sz="2000" b="1" i="1" smtClean="0">
                                <a:solidFill>
                                  <a:schemeClr val="bg2"/>
                                </a:solidFill>
                                <a:latin typeface="Cambria Math" panose="02040503050406030204" pitchFamily="18" charset="0"/>
                              </a:rPr>
                              <m:t>.</m:t>
                            </m:r>
                            <m:r>
                              <a:rPr lang="en-US" altLang="ja-JP" sz="2000" b="1" i="1" smtClean="0">
                                <a:solidFill>
                                  <a:schemeClr val="bg2"/>
                                </a:solidFill>
                                <a:latin typeface="Cambria Math" panose="02040503050406030204" pitchFamily="18" charset="0"/>
                              </a:rPr>
                              <m:t>𝟖</m:t>
                            </m:r>
                            <m:r>
                              <a:rPr lang="en-US" altLang="ja-JP" sz="2000" b="1" i="1" smtClean="0">
                                <a:latin typeface="Cambria Math" panose="02040503050406030204" pitchFamily="18" charset="0"/>
                              </a:rPr>
                              <m:t>×</m:t>
                            </m:r>
                            <m:sSubSup>
                              <m:sSubSupPr>
                                <m:ctrlPr>
                                  <a:rPr lang="en-US" altLang="ja-JP" sz="2000" b="1" i="1" smtClean="0">
                                    <a:latin typeface="Cambria Math" panose="02040503050406030204" pitchFamily="18" charset="0"/>
                                  </a:rPr>
                                </m:ctrlPr>
                              </m:sSubSupPr>
                              <m:e>
                                <m:r>
                                  <a:rPr lang="en-US" altLang="ja-JP" sz="2000" b="1" i="1" smtClean="0">
                                    <a:latin typeface="Cambria Math" panose="02040503050406030204" pitchFamily="18" charset="0"/>
                                  </a:rPr>
                                  <m:t>𝒄</m:t>
                                </m:r>
                              </m:e>
                              <m:sub>
                                <m:r>
                                  <a:rPr lang="en-US" altLang="ja-JP" sz="2000" b="1" i="1" smtClean="0">
                                    <a:latin typeface="Cambria Math" panose="02040503050406030204" pitchFamily="18" charset="0"/>
                                  </a:rPr>
                                  <m:t>𝒂𝒈𝒆𝒏𝒕</m:t>
                                </m:r>
                              </m:sub>
                              <m:sup>
                                <m:r>
                                  <a:rPr lang="en-US" altLang="ja-JP" sz="2000" b="1" i="1" smtClean="0">
                                    <a:latin typeface="Cambria Math" panose="02040503050406030204" pitchFamily="18" charset="0"/>
                                  </a:rPr>
                                  <m:t>𝒊</m:t>
                                </m:r>
                                <m:r>
                                  <a:rPr lang="en-US" altLang="ja-JP" sz="2000" b="1" i="1" smtClean="0">
                                    <a:latin typeface="Cambria Math" panose="02040503050406030204" pitchFamily="18" charset="0"/>
                                  </a:rPr>
                                  <m:t>,</m:t>
                                </m:r>
                                <m:r>
                                  <a:rPr lang="en-US" altLang="ja-JP" sz="2000" b="1" i="1" smtClean="0">
                                    <a:solidFill>
                                      <a:schemeClr val="bg2"/>
                                    </a:solidFill>
                                    <a:latin typeface="Cambria Math" panose="02040503050406030204" pitchFamily="18" charset="0"/>
                                  </a:rPr>
                                  <m:t>𝟏</m:t>
                                </m:r>
                              </m:sup>
                            </m:sSubSup>
                            <m:r>
                              <a:rPr lang="en-US" altLang="ja-JP" sz="2000" b="1" i="1" smtClean="0">
                                <a:latin typeface="Cambria Math" panose="02040503050406030204" pitchFamily="18" charset="0"/>
                              </a:rPr>
                              <m:t>+</m:t>
                            </m:r>
                          </m:oMath>
                        </m:oMathPara>
                      </a14:m>
                      <a:endParaRPr lang="en-US" altLang="ja-JP" sz="1800" b="1" dirty="0">
                        <a:latin typeface="Cambria Math" panose="02040503050406030204" pitchFamily="18" charset="0"/>
                        <a:ea typeface="Cambria Math" panose="02040503050406030204" pitchFamily="18" charset="0"/>
                      </a:endParaRPr>
                    </a:p>
                  </p:txBody>
                </p:sp>
              </mc:Choice>
              <mc:Fallback xmlns="">
                <p:sp>
                  <p:nvSpPr>
                    <p:cNvPr id="31" name="テキスト ボックス 30">
                      <a:extLst>
                        <a:ext uri="{FF2B5EF4-FFF2-40B4-BE49-F238E27FC236}">
                          <a16:creationId xmlns:a16="http://schemas.microsoft.com/office/drawing/2014/main" id="{FA3C7D2A-8A40-8B2D-B4AC-6D86F134BFAB}"/>
                        </a:ext>
                      </a:extLst>
                    </p:cNvPr>
                    <p:cNvSpPr txBox="1">
                      <a:spLocks noRot="1" noChangeAspect="1" noMove="1" noResize="1" noEditPoints="1" noAdjustHandles="1" noChangeArrowheads="1" noChangeShapeType="1" noTextEdit="1"/>
                    </p:cNvSpPr>
                    <p:nvPr/>
                  </p:nvSpPr>
                  <p:spPr>
                    <a:xfrm>
                      <a:off x="7895394" y="4396337"/>
                      <a:ext cx="1827048" cy="48635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7D58F83-1EF0-462F-57F2-0C922762C575}"/>
                        </a:ext>
                      </a:extLst>
                    </p:cNvPr>
                    <p:cNvSpPr txBox="1"/>
                    <p:nvPr/>
                  </p:nvSpPr>
                  <p:spPr>
                    <a:xfrm>
                      <a:off x="9991581" y="4396336"/>
                      <a:ext cx="1827048" cy="4604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m:t>
                            </m:r>
                            <m:r>
                              <a:rPr lang="en-US" altLang="ja-JP" sz="2000" b="1" i="1" smtClean="0">
                                <a:solidFill>
                                  <a:schemeClr val="tx2"/>
                                </a:solidFill>
                                <a:latin typeface="Cambria Math" panose="02040503050406030204" pitchFamily="18" charset="0"/>
                              </a:rPr>
                              <m:t> </m:t>
                            </m:r>
                            <m:r>
                              <a:rPr lang="en-US" altLang="ja-JP" sz="2000" b="1" i="1" smtClean="0">
                                <a:solidFill>
                                  <a:schemeClr val="accent1">
                                    <a:lumMod val="25000"/>
                                  </a:schemeClr>
                                </a:solidFill>
                                <a:latin typeface="Cambria Math" panose="02040503050406030204" pitchFamily="18" charset="0"/>
                              </a:rPr>
                              <m:t>𝟎</m:t>
                            </m:r>
                            <m:r>
                              <a:rPr lang="en-US" altLang="ja-JP" sz="2000" b="1" i="1" smtClean="0">
                                <a:solidFill>
                                  <a:schemeClr val="accent1">
                                    <a:lumMod val="25000"/>
                                  </a:schemeClr>
                                </a:solidFill>
                                <a:latin typeface="Cambria Math" panose="02040503050406030204" pitchFamily="18" charset="0"/>
                              </a:rPr>
                              <m:t>.</m:t>
                            </m:r>
                            <m:r>
                              <a:rPr lang="en-US" altLang="ja-JP" sz="2000" b="1" i="1" smtClean="0">
                                <a:solidFill>
                                  <a:schemeClr val="accent1">
                                    <a:lumMod val="25000"/>
                                  </a:schemeClr>
                                </a:solidFill>
                                <a:latin typeface="Cambria Math" panose="02040503050406030204" pitchFamily="18" charset="0"/>
                              </a:rPr>
                              <m:t>𝟐</m:t>
                            </m:r>
                            <m:r>
                              <a:rPr lang="en-US" altLang="ja-JP" sz="2000" b="1" i="1" smtClean="0">
                                <a:latin typeface="Cambria Math" panose="02040503050406030204" pitchFamily="18" charset="0"/>
                              </a:rPr>
                              <m:t>×</m:t>
                            </m:r>
                            <m:sSubSup>
                              <m:sSubSupPr>
                                <m:ctrlPr>
                                  <a:rPr lang="en-US" altLang="ja-JP" sz="2000" b="1" i="1" smtClean="0">
                                    <a:latin typeface="Cambria Math" panose="02040503050406030204" pitchFamily="18" charset="0"/>
                                  </a:rPr>
                                </m:ctrlPr>
                              </m:sSubSupPr>
                              <m:e>
                                <m:r>
                                  <a:rPr lang="en-US" altLang="ja-JP" sz="2000" b="1" i="1" smtClean="0">
                                    <a:latin typeface="Cambria Math" panose="02040503050406030204" pitchFamily="18" charset="0"/>
                                  </a:rPr>
                                  <m:t>𝒄</m:t>
                                </m:r>
                              </m:e>
                              <m:sub>
                                <m:r>
                                  <a:rPr lang="en-US" altLang="ja-JP" sz="2000" b="1" i="1" smtClean="0">
                                    <a:latin typeface="Cambria Math" panose="02040503050406030204" pitchFamily="18" charset="0"/>
                                  </a:rPr>
                                  <m:t>𝒂𝒈𝒆𝒏𝒕</m:t>
                                </m:r>
                              </m:sub>
                              <m:sup>
                                <m:r>
                                  <a:rPr lang="en-US" altLang="ja-JP" sz="2000" b="1" i="1" smtClean="0">
                                    <a:latin typeface="Cambria Math" panose="02040503050406030204" pitchFamily="18" charset="0"/>
                                  </a:rPr>
                                  <m:t>𝒊</m:t>
                                </m:r>
                                <m:r>
                                  <a:rPr lang="en-US" altLang="ja-JP" sz="2000" b="1" i="1" smtClean="0">
                                    <a:latin typeface="Cambria Math" panose="02040503050406030204" pitchFamily="18" charset="0"/>
                                  </a:rPr>
                                  <m:t>,</m:t>
                                </m:r>
                                <m:r>
                                  <a:rPr lang="en-US" altLang="ja-JP" sz="2000" b="1" i="1" smtClean="0">
                                    <a:solidFill>
                                      <a:schemeClr val="accent1">
                                        <a:lumMod val="25000"/>
                                      </a:schemeClr>
                                    </a:solidFill>
                                    <a:latin typeface="Cambria Math" panose="02040503050406030204" pitchFamily="18" charset="0"/>
                                  </a:rPr>
                                  <m:t>𝑵</m:t>
                                </m:r>
                              </m:sup>
                            </m:sSubSup>
                          </m:oMath>
                        </m:oMathPara>
                      </a14:m>
                      <a:endParaRPr lang="en-US" altLang="ja-JP" sz="1800" b="1" dirty="0"/>
                    </a:p>
                  </p:txBody>
                </p:sp>
              </mc:Choice>
              <mc:Fallback xmlns="">
                <p:sp>
                  <p:nvSpPr>
                    <p:cNvPr id="32" name="テキスト ボックス 31">
                      <a:extLst>
                        <a:ext uri="{FF2B5EF4-FFF2-40B4-BE49-F238E27FC236}">
                          <a16:creationId xmlns:a16="http://schemas.microsoft.com/office/drawing/2014/main" id="{E7D58F83-1EF0-462F-57F2-0C922762C575}"/>
                        </a:ext>
                      </a:extLst>
                    </p:cNvPr>
                    <p:cNvSpPr txBox="1">
                      <a:spLocks noRot="1" noChangeAspect="1" noMove="1" noResize="1" noEditPoints="1" noAdjustHandles="1" noChangeArrowheads="1" noChangeShapeType="1" noTextEdit="1"/>
                    </p:cNvSpPr>
                    <p:nvPr/>
                  </p:nvSpPr>
                  <p:spPr>
                    <a:xfrm>
                      <a:off x="9991581" y="4396336"/>
                      <a:ext cx="1827048" cy="460474"/>
                    </a:xfrm>
                    <a:prstGeom prst="rect">
                      <a:avLst/>
                    </a:prstGeom>
                    <a:blipFill>
                      <a:blip r:embed="rId19"/>
                      <a:stretch>
                        <a:fillRect b="-625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CCA717C-CFA8-5A42-5381-72E4247EEE6A}"/>
                      </a:ext>
                    </a:extLst>
                  </p:cNvPr>
                  <p:cNvSpPr txBox="1"/>
                  <p:nvPr/>
                </p:nvSpPr>
                <p:spPr>
                  <a:xfrm>
                    <a:off x="7016609" y="4207201"/>
                    <a:ext cx="1429847" cy="351250"/>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solidFill>
                              <a:schemeClr val="tx1"/>
                            </a:solidFill>
                            <a:latin typeface="Cambria Math" panose="02040503050406030204" pitchFamily="18" charset="0"/>
                            <a:ea typeface="Meiryo UI" panose="020B0604030504040204" pitchFamily="50" charset="-128"/>
                          </a:rPr>
                          <m:t>𝐸𝑣𝑎𝑙</m:t>
                        </m:r>
                      </m:oMath>
                    </a14:m>
                    <a:r>
                      <a:rPr lang="en-US" altLang="ja-JP" sz="2000" dirty="0"/>
                      <a:t> </a:t>
                    </a:r>
                    <a14:m>
                      <m:oMath xmlns:m="http://schemas.openxmlformats.org/officeDocument/2006/math">
                        <m:d>
                          <m:dPr>
                            <m:ctrlPr>
                              <a:rPr lang="en-US" altLang="ja-JP" sz="2000" i="1">
                                <a:latin typeface="Cambria Math" panose="02040503050406030204" pitchFamily="18" charset="0"/>
                              </a:rPr>
                            </m:ctrlPr>
                          </m:dP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𝜁</m:t>
                                </m:r>
                              </m:e>
                              <m:sub>
                                <m:r>
                                  <a:rPr lang="en-US" altLang="ja-JP" sz="2000" i="1">
                                    <a:latin typeface="Cambria Math" panose="02040503050406030204" pitchFamily="18" charset="0"/>
                                  </a:rPr>
                                  <m:t>𝑘</m:t>
                                </m:r>
                              </m:sub>
                              <m:sup>
                                <m:r>
                                  <a:rPr lang="en-US" altLang="ja-JP" sz="2000" i="1">
                                    <a:latin typeface="Cambria Math" panose="02040503050406030204" pitchFamily="18" charset="0"/>
                                  </a:rPr>
                                  <m:t>𝑖</m:t>
                                </m:r>
                              </m:sup>
                            </m:sSubSup>
                          </m:e>
                        </m:d>
                        <m:r>
                          <a:rPr lang="en-US" altLang="ja-JP" sz="2000" i="1">
                            <a:latin typeface="Cambria Math" panose="02040503050406030204" pitchFamily="18" charset="0"/>
                          </a:rPr>
                          <m:t>=</m:t>
                        </m:r>
                      </m:oMath>
                    </a14:m>
                    <a:endParaRPr kumimoji="1" lang="ja-JP" altLang="en-US" sz="2000" dirty="0">
                      <a:solidFill>
                        <a:schemeClr val="tx1"/>
                      </a:solidFill>
                      <a:latin typeface="Meiryo UI" panose="020B0604030504040204" pitchFamily="50" charset="-128"/>
                      <a:ea typeface="Meiryo UI" panose="020B0604030504040204" pitchFamily="50" charset="-128"/>
                    </a:endParaRPr>
                  </a:p>
                </p:txBody>
              </p:sp>
            </mc:Choice>
            <mc:Fallback xmlns="">
              <p:sp>
                <p:nvSpPr>
                  <p:cNvPr id="59" name="テキスト ボックス 58">
                    <a:extLst>
                      <a:ext uri="{FF2B5EF4-FFF2-40B4-BE49-F238E27FC236}">
                        <a16:creationId xmlns:a16="http://schemas.microsoft.com/office/drawing/2014/main" id="{FCCA717C-CFA8-5A42-5381-72E4247EEE6A}"/>
                      </a:ext>
                    </a:extLst>
                  </p:cNvPr>
                  <p:cNvSpPr txBox="1">
                    <a:spLocks noRot="1" noChangeAspect="1" noMove="1" noResize="1" noEditPoints="1" noAdjustHandles="1" noChangeArrowheads="1" noChangeShapeType="1" noTextEdit="1"/>
                  </p:cNvSpPr>
                  <p:nvPr/>
                </p:nvSpPr>
                <p:spPr>
                  <a:xfrm>
                    <a:off x="7016609" y="4207201"/>
                    <a:ext cx="1429847" cy="351250"/>
                  </a:xfrm>
                  <a:prstGeom prst="rect">
                    <a:avLst/>
                  </a:prstGeom>
                  <a:blipFill>
                    <a:blip r:embed="rId20"/>
                    <a:stretch>
                      <a:fillRect l="-6410" b="-18033"/>
                    </a:stretch>
                  </a:blipFill>
                </p:spPr>
                <p:txBody>
                  <a:bodyPr/>
                  <a:lstStyle/>
                  <a:p>
                    <a:r>
                      <a:rPr lang="ja-JP" altLang="en-US">
                        <a:noFill/>
                      </a:rPr>
                      <a:t> </a:t>
                    </a:r>
                  </a:p>
                </p:txBody>
              </p:sp>
            </mc:Fallback>
          </mc:AlternateContent>
        </p:grpSp>
        <p:sp>
          <p:nvSpPr>
            <p:cNvPr id="129" name="テキスト ボックス 128">
              <a:extLst>
                <a:ext uri="{FF2B5EF4-FFF2-40B4-BE49-F238E27FC236}">
                  <a16:creationId xmlns:a16="http://schemas.microsoft.com/office/drawing/2014/main" id="{FF44B901-F5A4-6A9B-A7EC-65C4E4D8F881}"/>
                </a:ext>
              </a:extLst>
            </p:cNvPr>
            <p:cNvSpPr txBox="1"/>
            <p:nvPr/>
          </p:nvSpPr>
          <p:spPr>
            <a:xfrm>
              <a:off x="6610333" y="5070342"/>
              <a:ext cx="2315629" cy="215444"/>
            </a:xfrm>
            <a:prstGeom prst="rect">
              <a:avLst/>
            </a:prstGeom>
            <a:noFill/>
          </p:spPr>
          <p:txBody>
            <a:bodyPr wrap="square" lIns="0" tIns="0" rIns="0" bIns="0" rtlCol="0">
              <a:spAutoFit/>
            </a:bodyPr>
            <a:lstStyle/>
            <a:p>
              <a:r>
                <a:rPr kumimoji="1" lang="en-US" altLang="ja-JP" sz="1400" b="1" dirty="0">
                  <a:latin typeface="Meiryo UI" panose="020B0604030504040204" pitchFamily="50" charset="-128"/>
                  <a:ea typeface="Meiryo UI" panose="020B0604030504040204" pitchFamily="50" charset="-128"/>
                </a:rPr>
                <a:t>WTC-MAIRL</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00032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テキスト ボックス 42">
            <a:extLst>
              <a:ext uri="{FF2B5EF4-FFF2-40B4-BE49-F238E27FC236}">
                <a16:creationId xmlns:a16="http://schemas.microsoft.com/office/drawing/2014/main" id="{CA20E847-37F2-1F90-FB5A-83DAFEB10226}"/>
              </a:ext>
            </a:extLst>
          </p:cNvPr>
          <p:cNvSpPr txBox="1"/>
          <p:nvPr/>
        </p:nvSpPr>
        <p:spPr>
          <a:xfrm>
            <a:off x="4761746" y="852005"/>
            <a:ext cx="6351072" cy="461665"/>
          </a:xfrm>
          <a:prstGeom prst="rect">
            <a:avLst/>
          </a:prstGeom>
          <a:solidFill>
            <a:schemeClr val="bg1"/>
          </a:solidFill>
        </p:spPr>
        <p:txBody>
          <a:bodyPr wrap="square" rtlCol="0">
            <a:spAutoFit/>
          </a:bodyPr>
          <a:lstStyle/>
          <a:p>
            <a:endParaRPr kumimoji="1" lang="en-US" altLang="ja-JP" sz="2400" dirty="0"/>
          </a:p>
        </p:txBody>
      </p:sp>
      <p:grpSp>
        <p:nvGrpSpPr>
          <p:cNvPr id="16" name="グループ化 15">
            <a:extLst>
              <a:ext uri="{FF2B5EF4-FFF2-40B4-BE49-F238E27FC236}">
                <a16:creationId xmlns:a16="http://schemas.microsoft.com/office/drawing/2014/main" id="{7D836BF5-A6F7-562D-F773-934EC9959334}"/>
              </a:ext>
            </a:extLst>
          </p:cNvPr>
          <p:cNvGrpSpPr/>
          <p:nvPr/>
        </p:nvGrpSpPr>
        <p:grpSpPr>
          <a:xfrm>
            <a:off x="4933870" y="802777"/>
            <a:ext cx="1387398" cy="1095345"/>
            <a:chOff x="4933870" y="802777"/>
            <a:chExt cx="1387398" cy="1095345"/>
          </a:xfrm>
        </p:grpSpPr>
        <p:pic>
          <p:nvPicPr>
            <p:cNvPr id="40" name="図 39" descr="カレンダー&#10;&#10;自動的に生成された説明">
              <a:extLst>
                <a:ext uri="{FF2B5EF4-FFF2-40B4-BE49-F238E27FC236}">
                  <a16:creationId xmlns:a16="http://schemas.microsoft.com/office/drawing/2014/main" id="{CEC86C10-139A-3AFE-CD07-8A4B2BA70CDE}"/>
                </a:ext>
              </a:extLst>
            </p:cNvPr>
            <p:cNvPicPr>
              <a:picLocks noChangeAspect="1"/>
            </p:cNvPicPr>
            <p:nvPr/>
          </p:nvPicPr>
          <p:blipFill rotWithShape="1">
            <a:blip r:embed="rId3"/>
            <a:srcRect t="80929" r="78743"/>
            <a:stretch/>
          </p:blipFill>
          <p:spPr>
            <a:xfrm>
              <a:off x="4933870" y="802777"/>
              <a:ext cx="1297541" cy="1095345"/>
            </a:xfrm>
            <a:prstGeom prst="rect">
              <a:avLst/>
            </a:prstGeom>
          </p:spPr>
        </p:pic>
        <p:sp>
          <p:nvSpPr>
            <p:cNvPr id="35" name="楕円 34">
              <a:extLst>
                <a:ext uri="{FF2B5EF4-FFF2-40B4-BE49-F238E27FC236}">
                  <a16:creationId xmlns:a16="http://schemas.microsoft.com/office/drawing/2014/main" id="{4FC92434-7166-9056-1271-5E875A4F8BB8}"/>
                </a:ext>
              </a:extLst>
            </p:cNvPr>
            <p:cNvSpPr/>
            <p:nvPr/>
          </p:nvSpPr>
          <p:spPr>
            <a:xfrm>
              <a:off x="6106448" y="961612"/>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5CC3CE58-63DB-DCB7-7DD1-EB829ECA2877}"/>
              </a:ext>
            </a:extLst>
          </p:cNvPr>
          <p:cNvGrpSpPr/>
          <p:nvPr/>
        </p:nvGrpSpPr>
        <p:grpSpPr>
          <a:xfrm>
            <a:off x="6095119" y="1879070"/>
            <a:ext cx="6096881" cy="4622992"/>
            <a:chOff x="5409591" y="476250"/>
            <a:chExt cx="6782409" cy="5078531"/>
          </a:xfrm>
        </p:grpSpPr>
        <p:pic>
          <p:nvPicPr>
            <p:cNvPr id="64" name="図 63" descr="カレンダー&#10;&#10;自動的に生成された説明">
              <a:extLst>
                <a:ext uri="{FF2B5EF4-FFF2-40B4-BE49-F238E27FC236}">
                  <a16:creationId xmlns:a16="http://schemas.microsoft.com/office/drawing/2014/main" id="{FF801189-BEAD-552D-1E34-5CAF0C234E95}"/>
                </a:ext>
              </a:extLst>
            </p:cNvPr>
            <p:cNvPicPr>
              <a:picLocks noChangeAspect="1"/>
            </p:cNvPicPr>
            <p:nvPr/>
          </p:nvPicPr>
          <p:blipFill rotWithShape="1">
            <a:blip r:embed="rId3"/>
            <a:srcRect b="20421"/>
            <a:stretch/>
          </p:blipFill>
          <p:spPr>
            <a:xfrm>
              <a:off x="5409591" y="476250"/>
              <a:ext cx="6782409" cy="5078531"/>
            </a:xfrm>
            <a:prstGeom prst="rect">
              <a:avLst/>
            </a:prstGeom>
          </p:spPr>
        </p:pic>
        <p:sp>
          <p:nvSpPr>
            <p:cNvPr id="22" name="楕円 21">
              <a:extLst>
                <a:ext uri="{FF2B5EF4-FFF2-40B4-BE49-F238E27FC236}">
                  <a16:creationId xmlns:a16="http://schemas.microsoft.com/office/drawing/2014/main" id="{D5658C2B-240B-3344-20AE-EAE8A31F82EF}"/>
                </a:ext>
              </a:extLst>
            </p:cNvPr>
            <p:cNvSpPr/>
            <p:nvPr/>
          </p:nvSpPr>
          <p:spPr>
            <a:xfrm>
              <a:off x="11935936" y="4470496"/>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182E8F04-AA9D-78B0-AE6A-AA6FFDA96A2C}"/>
                </a:ext>
              </a:extLst>
            </p:cNvPr>
            <p:cNvSpPr/>
            <p:nvPr/>
          </p:nvSpPr>
          <p:spPr>
            <a:xfrm>
              <a:off x="11935936" y="3178974"/>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C56ABE8C-E1E4-4AAD-A0B6-3530ED8F4311}"/>
                </a:ext>
              </a:extLst>
            </p:cNvPr>
            <p:cNvSpPr/>
            <p:nvPr/>
          </p:nvSpPr>
          <p:spPr>
            <a:xfrm>
              <a:off x="11929555" y="1906859"/>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09F2FA8-C38B-F4F0-38C5-49869A8F217B}"/>
                </a:ext>
              </a:extLst>
            </p:cNvPr>
            <p:cNvSpPr/>
            <p:nvPr/>
          </p:nvSpPr>
          <p:spPr>
            <a:xfrm>
              <a:off x="11929555" y="615337"/>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E9F4D3E-3511-2443-5117-DE21C8132EAF}"/>
                </a:ext>
              </a:extLst>
            </p:cNvPr>
            <p:cNvSpPr/>
            <p:nvPr/>
          </p:nvSpPr>
          <p:spPr>
            <a:xfrm>
              <a:off x="10248900" y="4470496"/>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FD7D7BB-8EEE-F0F1-6427-9657E18EE88B}"/>
                </a:ext>
              </a:extLst>
            </p:cNvPr>
            <p:cNvSpPr/>
            <p:nvPr/>
          </p:nvSpPr>
          <p:spPr>
            <a:xfrm>
              <a:off x="8515176" y="4470496"/>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29AF1C8B-8620-2D58-AAF3-879E792D68BB}"/>
                </a:ext>
              </a:extLst>
            </p:cNvPr>
            <p:cNvSpPr/>
            <p:nvPr/>
          </p:nvSpPr>
          <p:spPr>
            <a:xfrm>
              <a:off x="10294429" y="553282"/>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BB36F71-04A0-3E6F-33E0-D73E6BD754CA}"/>
                </a:ext>
              </a:extLst>
            </p:cNvPr>
            <p:cNvSpPr/>
            <p:nvPr/>
          </p:nvSpPr>
          <p:spPr>
            <a:xfrm>
              <a:off x="8512897" y="571281"/>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C891F7B1-9299-1D5C-BA35-DE5FBFCDC17F}"/>
                </a:ext>
              </a:extLst>
            </p:cNvPr>
            <p:cNvSpPr/>
            <p:nvPr/>
          </p:nvSpPr>
          <p:spPr>
            <a:xfrm>
              <a:off x="6731365" y="4510797"/>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DB523AF-B2C5-442A-3E85-96DC0AFCB5D1}"/>
                </a:ext>
              </a:extLst>
            </p:cNvPr>
            <p:cNvSpPr/>
            <p:nvPr/>
          </p:nvSpPr>
          <p:spPr>
            <a:xfrm>
              <a:off x="6731365" y="3219275"/>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6A70DEBC-6948-251A-AC17-AC4AF0F54661}"/>
                </a:ext>
              </a:extLst>
            </p:cNvPr>
            <p:cNvSpPr/>
            <p:nvPr/>
          </p:nvSpPr>
          <p:spPr>
            <a:xfrm>
              <a:off x="6724984" y="1947160"/>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70D2908A-1158-9C9F-6530-DB5504E43B65}"/>
                </a:ext>
              </a:extLst>
            </p:cNvPr>
            <p:cNvSpPr/>
            <p:nvPr/>
          </p:nvSpPr>
          <p:spPr>
            <a:xfrm>
              <a:off x="6724984" y="655638"/>
              <a:ext cx="214820" cy="20678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F22E766B-4F3C-B4AD-A3FB-D3B36169F042}"/>
                </a:ext>
              </a:extLst>
            </p:cNvPr>
            <p:cNvSpPr/>
            <p:nvPr/>
          </p:nvSpPr>
          <p:spPr>
            <a:xfrm>
              <a:off x="8512897" y="3198617"/>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C94E057-B19F-C784-83FB-16C903AF2717}"/>
                </a:ext>
              </a:extLst>
            </p:cNvPr>
            <p:cNvSpPr/>
            <p:nvPr/>
          </p:nvSpPr>
          <p:spPr>
            <a:xfrm>
              <a:off x="8515132" y="1926738"/>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43F07D61-9588-A980-B6E4-652C58330A75}"/>
                </a:ext>
              </a:extLst>
            </p:cNvPr>
            <p:cNvSpPr/>
            <p:nvPr/>
          </p:nvSpPr>
          <p:spPr>
            <a:xfrm>
              <a:off x="10248900" y="1888603"/>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32C959D-F390-9F51-FF67-80183542BD91}"/>
                </a:ext>
              </a:extLst>
            </p:cNvPr>
            <p:cNvSpPr/>
            <p:nvPr/>
          </p:nvSpPr>
          <p:spPr>
            <a:xfrm>
              <a:off x="10294429" y="3242827"/>
              <a:ext cx="214820" cy="206788"/>
            </a:xfrm>
            <a:prstGeom prst="ellipse">
              <a:avLst/>
            </a:prstGeom>
            <a:solidFill>
              <a:srgbClr val="1648E8"/>
            </a:solidFill>
            <a:ln>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コンテンツ プレースホルダー 2">
            <a:extLst>
              <a:ext uri="{FF2B5EF4-FFF2-40B4-BE49-F238E27FC236}">
                <a16:creationId xmlns:a16="http://schemas.microsoft.com/office/drawing/2014/main" id="{6DC87F89-D73D-2268-E648-56E5CAE9EC36}"/>
              </a:ext>
            </a:extLst>
          </p:cNvPr>
          <p:cNvSpPr>
            <a:spLocks noGrp="1"/>
          </p:cNvSpPr>
          <p:nvPr>
            <p:ph idx="1"/>
          </p:nvPr>
        </p:nvSpPr>
        <p:spPr>
          <a:xfrm>
            <a:off x="301625" y="1168400"/>
            <a:ext cx="10853738" cy="4700588"/>
          </a:xfrm>
        </p:spPr>
        <p:txBody>
          <a:bodyPr>
            <a:normAutofit/>
          </a:bodyPr>
          <a:lstStyle/>
          <a:p>
            <a:pPr marL="0" indent="0">
              <a:buNone/>
            </a:pPr>
            <a:endParaRPr lang="en-US" altLang="ja-JP" sz="2800" b="1" dirty="0"/>
          </a:p>
          <a:p>
            <a:r>
              <a:rPr lang="ja-JP" altLang="en-US" sz="2800" b="1" dirty="0"/>
              <a:t>報酬を最大化する行動</a:t>
            </a:r>
            <a:endParaRPr lang="en-US" altLang="ja-JP" sz="2800" b="1" dirty="0"/>
          </a:p>
          <a:p>
            <a:pPr marL="0" indent="0">
              <a:buNone/>
            </a:pPr>
            <a:r>
              <a:rPr lang="ja-JP" altLang="en-US" sz="2800" b="1" dirty="0"/>
              <a:t>＝ 最適な行動</a:t>
            </a:r>
            <a:endParaRPr lang="en-US" altLang="ja-JP" sz="2800" b="1" dirty="0"/>
          </a:p>
          <a:p>
            <a:pPr marL="0" indent="0">
              <a:buNone/>
            </a:pPr>
            <a:endParaRPr lang="en-US" altLang="ja-JP" sz="2800" b="1" dirty="0"/>
          </a:p>
          <a:p>
            <a:pPr marL="0" indent="0">
              <a:buNone/>
            </a:pPr>
            <a:endParaRPr lang="en-US" altLang="ja-JP" sz="2800" b="1" dirty="0"/>
          </a:p>
          <a:p>
            <a:pPr marL="0" indent="0">
              <a:buNone/>
            </a:pPr>
            <a:endParaRPr lang="en-US" altLang="ja-JP" sz="2800" b="1" dirty="0"/>
          </a:p>
          <a:p>
            <a:pPr marL="0" indent="0">
              <a:buNone/>
            </a:pPr>
            <a:endParaRPr lang="en-US" altLang="ja-JP" sz="2800" b="1" dirty="0"/>
          </a:p>
          <a:p>
            <a:pPr marL="0" indent="0">
              <a:buNone/>
            </a:pPr>
            <a:endParaRPr kumimoji="1" lang="en-US" altLang="ja-JP" sz="2800" b="1" dirty="0"/>
          </a:p>
          <a:p>
            <a:pPr marL="0" indent="0">
              <a:buNone/>
            </a:pPr>
            <a:endParaRPr kumimoji="1" lang="en-US" altLang="ja-JP" sz="2800" b="1" dirty="0"/>
          </a:p>
          <a:p>
            <a:pPr marL="0" indent="0">
              <a:buNone/>
            </a:pPr>
            <a:endParaRPr lang="en-US" altLang="ja-JP" sz="2800" b="1" dirty="0"/>
          </a:p>
          <a:p>
            <a:pPr marL="0" indent="0">
              <a:buNone/>
            </a:pPr>
            <a:endParaRPr kumimoji="1" lang="ja-JP" altLang="en-US" sz="2800" b="1" dirty="0"/>
          </a:p>
        </p:txBody>
      </p:sp>
      <p:sp>
        <p:nvSpPr>
          <p:cNvPr id="2" name="タイトル 1">
            <a:extLst>
              <a:ext uri="{FF2B5EF4-FFF2-40B4-BE49-F238E27FC236}">
                <a16:creationId xmlns:a16="http://schemas.microsoft.com/office/drawing/2014/main" id="{79795180-0DE1-4A8A-47FF-AFC7FE2B3B70}"/>
              </a:ext>
            </a:extLst>
          </p:cNvPr>
          <p:cNvSpPr>
            <a:spLocks noGrp="1"/>
          </p:cNvSpPr>
          <p:nvPr>
            <p:ph type="title"/>
          </p:nvPr>
        </p:nvSpPr>
        <p:spPr/>
        <p:txBody>
          <a:bodyPr>
            <a:normAutofit fontScale="90000"/>
          </a:bodyPr>
          <a:lstStyle/>
          <a:p>
            <a:r>
              <a:rPr kumimoji="1" lang="ja-JP" altLang="en-US" dirty="0"/>
              <a:t>補足</a:t>
            </a:r>
          </a:p>
        </p:txBody>
      </p:sp>
      <p:pic>
        <p:nvPicPr>
          <p:cNvPr id="6" name="図 5">
            <a:extLst>
              <a:ext uri="{FF2B5EF4-FFF2-40B4-BE49-F238E27FC236}">
                <a16:creationId xmlns:a16="http://schemas.microsoft.com/office/drawing/2014/main" id="{37AA48F9-77E4-DC1B-B557-D4ABBDFC2CBB}"/>
              </a:ext>
            </a:extLst>
          </p:cNvPr>
          <p:cNvPicPr>
            <a:picLocks noChangeAspect="1"/>
          </p:cNvPicPr>
          <p:nvPr/>
        </p:nvPicPr>
        <p:blipFill>
          <a:blip r:embed="rId4"/>
          <a:stretch>
            <a:fillRect/>
          </a:stretch>
        </p:blipFill>
        <p:spPr>
          <a:xfrm>
            <a:off x="10248900" y="6502062"/>
            <a:ext cx="1943100" cy="365125"/>
          </a:xfrm>
          <a:prstGeom prst="rect">
            <a:avLst/>
          </a:prstGeom>
        </p:spPr>
      </p:pic>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1015652" y="6502062"/>
            <a:ext cx="780011" cy="365125"/>
          </a:xfrm>
        </p:spPr>
        <p:txBody>
          <a:bodyPr/>
          <a:lstStyle/>
          <a:p>
            <a:fld id="{BD36DA32-F4D7-46B8-B5F1-C142E47E0CF5}" type="slidenum">
              <a:rPr kumimoji="1" lang="ja-JP" altLang="en-US" smtClean="0"/>
              <a:t>15</a:t>
            </a:fld>
            <a:endParaRPr kumimoji="1" lang="ja-JP" altLang="en-US" dirty="0"/>
          </a:p>
        </p:txBody>
      </p:sp>
      <p:sp>
        <p:nvSpPr>
          <p:cNvPr id="7" name="テキスト ボックス 6">
            <a:extLst>
              <a:ext uri="{FF2B5EF4-FFF2-40B4-BE49-F238E27FC236}">
                <a16:creationId xmlns:a16="http://schemas.microsoft.com/office/drawing/2014/main" id="{B9AFC1A7-FB78-EAFB-27E9-4EEBFBD45DBC}"/>
              </a:ext>
            </a:extLst>
          </p:cNvPr>
          <p:cNvSpPr txBox="1"/>
          <p:nvPr/>
        </p:nvSpPr>
        <p:spPr>
          <a:xfrm>
            <a:off x="6736080" y="46585"/>
            <a:ext cx="4947919" cy="46166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報酬関数の結果（</a:t>
            </a:r>
            <a:r>
              <a:rPr kumimoji="1" lang="en-US" altLang="ja-JP" sz="2400" dirty="0">
                <a:latin typeface="Meiryo UI" panose="020B0604030504040204" pitchFamily="50" charset="-128"/>
                <a:ea typeface="Meiryo UI" panose="020B0604030504040204" pitchFamily="50" charset="-128"/>
              </a:rPr>
              <a:t> WTC-MAIRL </a:t>
            </a:r>
            <a:r>
              <a:rPr kumimoji="1" lang="ja-JP" altLang="en-US" sz="2400" dirty="0">
                <a:latin typeface="Meiryo UI" panose="020B0604030504040204" pitchFamily="50" charset="-128"/>
                <a:ea typeface="Meiryo UI" panose="020B0604030504040204" pitchFamily="50" charset="-128"/>
              </a:rPr>
              <a:t>）</a:t>
            </a:r>
          </a:p>
        </p:txBody>
      </p:sp>
      <p:grpSp>
        <p:nvGrpSpPr>
          <p:cNvPr id="14" name="グループ化 13">
            <a:extLst>
              <a:ext uri="{FF2B5EF4-FFF2-40B4-BE49-F238E27FC236}">
                <a16:creationId xmlns:a16="http://schemas.microsoft.com/office/drawing/2014/main" id="{2453D951-B014-A751-8A1B-BF92A8A1C9BF}"/>
              </a:ext>
            </a:extLst>
          </p:cNvPr>
          <p:cNvGrpSpPr/>
          <p:nvPr/>
        </p:nvGrpSpPr>
        <p:grpSpPr>
          <a:xfrm>
            <a:off x="7782005" y="678914"/>
            <a:ext cx="3092832" cy="1217088"/>
            <a:chOff x="7774286" y="868213"/>
            <a:chExt cx="3092832" cy="1217088"/>
          </a:xfrm>
        </p:grpSpPr>
        <p:pic>
          <p:nvPicPr>
            <p:cNvPr id="42" name="図 41" descr="カレンダー&#10;&#10;自動的に生成された説明">
              <a:extLst>
                <a:ext uri="{FF2B5EF4-FFF2-40B4-BE49-F238E27FC236}">
                  <a16:creationId xmlns:a16="http://schemas.microsoft.com/office/drawing/2014/main" id="{72CAFEB3-84BA-434A-7B8C-358E33E05A64}"/>
                </a:ext>
              </a:extLst>
            </p:cNvPr>
            <p:cNvPicPr>
              <a:picLocks noChangeAspect="1"/>
            </p:cNvPicPr>
            <p:nvPr/>
          </p:nvPicPr>
          <p:blipFill rotWithShape="1">
            <a:blip r:embed="rId3"/>
            <a:srcRect l="25910" t="80929" r="44446"/>
            <a:stretch/>
          </p:blipFill>
          <p:spPr>
            <a:xfrm>
              <a:off x="7774286" y="868213"/>
              <a:ext cx="2010541" cy="1217088"/>
            </a:xfrm>
            <a:prstGeom prst="rect">
              <a:avLst/>
            </a:prstGeom>
          </p:spPr>
        </p:pic>
        <p:sp>
          <p:nvSpPr>
            <p:cNvPr id="8" name="テキスト ボックス 7">
              <a:extLst>
                <a:ext uri="{FF2B5EF4-FFF2-40B4-BE49-F238E27FC236}">
                  <a16:creationId xmlns:a16="http://schemas.microsoft.com/office/drawing/2014/main" id="{F21D7324-0A0E-0BE3-BD1F-437D6FA91BCA}"/>
                </a:ext>
              </a:extLst>
            </p:cNvPr>
            <p:cNvSpPr txBox="1"/>
            <p:nvPr/>
          </p:nvSpPr>
          <p:spPr>
            <a:xfrm>
              <a:off x="8302605" y="1574767"/>
              <a:ext cx="2564513" cy="369332"/>
            </a:xfrm>
            <a:prstGeom prst="rect">
              <a:avLst/>
            </a:prstGeom>
            <a:solidFill>
              <a:schemeClr val="bg1"/>
            </a:solid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報酬を最大化する行動</a:t>
              </a:r>
            </a:p>
          </p:txBody>
        </p:sp>
      </p:grpSp>
      <p:grpSp>
        <p:nvGrpSpPr>
          <p:cNvPr id="13" name="グループ化 12">
            <a:extLst>
              <a:ext uri="{FF2B5EF4-FFF2-40B4-BE49-F238E27FC236}">
                <a16:creationId xmlns:a16="http://schemas.microsoft.com/office/drawing/2014/main" id="{ABEF54BB-8846-AEA2-84EE-A5AE7E55F467}"/>
              </a:ext>
            </a:extLst>
          </p:cNvPr>
          <p:cNvGrpSpPr/>
          <p:nvPr/>
        </p:nvGrpSpPr>
        <p:grpSpPr>
          <a:xfrm>
            <a:off x="293203" y="3575304"/>
            <a:ext cx="4426720" cy="461665"/>
            <a:chOff x="280298" y="2696032"/>
            <a:chExt cx="4426720" cy="461665"/>
          </a:xfrm>
        </p:grpSpPr>
        <p:sp>
          <p:nvSpPr>
            <p:cNvPr id="10" name="矢印: 右 9">
              <a:extLst>
                <a:ext uri="{FF2B5EF4-FFF2-40B4-BE49-F238E27FC236}">
                  <a16:creationId xmlns:a16="http://schemas.microsoft.com/office/drawing/2014/main" id="{14FE84E2-184C-EF8E-C4C1-0029A5B7FFFB}"/>
                </a:ext>
              </a:extLst>
            </p:cNvPr>
            <p:cNvSpPr/>
            <p:nvPr/>
          </p:nvSpPr>
          <p:spPr>
            <a:xfrm>
              <a:off x="280298" y="2807534"/>
              <a:ext cx="361950" cy="323850"/>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C6B85C5-EBD7-B526-5ED3-C49762D21F51}"/>
                </a:ext>
              </a:extLst>
            </p:cNvPr>
            <p:cNvSpPr txBox="1"/>
            <p:nvPr/>
          </p:nvSpPr>
          <p:spPr>
            <a:xfrm>
              <a:off x="642248" y="2696032"/>
              <a:ext cx="4064770" cy="461665"/>
            </a:xfrm>
            <a:prstGeom prst="rect">
              <a:avLst/>
            </a:prstGeom>
            <a:noFill/>
          </p:spPr>
          <p:txBody>
            <a:bodyPr wrap="square">
              <a:spAutoFit/>
            </a:bodyPr>
            <a:lstStyle/>
            <a:p>
              <a:r>
                <a:rPr lang="ja-JP" altLang="en-US" sz="2400" b="1" dirty="0">
                  <a:latin typeface="Meiryo UI" panose="020B0604030504040204" pitchFamily="50" charset="-128"/>
                  <a:ea typeface="Meiryo UI" panose="020B0604030504040204" pitchFamily="50" charset="-128"/>
                </a:rPr>
                <a:t>最適な報酬関数の獲得に成功</a:t>
              </a:r>
            </a:p>
          </p:txBody>
        </p:sp>
      </p:grpSp>
      <p:pic>
        <p:nvPicPr>
          <p:cNvPr id="3" name="図 2" descr="カレンダー&#10;&#10;自動的に生成された説明">
            <a:extLst>
              <a:ext uri="{FF2B5EF4-FFF2-40B4-BE49-F238E27FC236}">
                <a16:creationId xmlns:a16="http://schemas.microsoft.com/office/drawing/2014/main" id="{18BCC6D0-A157-7E14-9C9C-1E52745F0ADD}"/>
              </a:ext>
            </a:extLst>
          </p:cNvPr>
          <p:cNvPicPr>
            <a:picLocks noChangeAspect="1"/>
          </p:cNvPicPr>
          <p:nvPr/>
        </p:nvPicPr>
        <p:blipFill rotWithShape="1">
          <a:blip r:embed="rId5"/>
          <a:srcRect l="70202" t="78770" r="4424" b="3051"/>
          <a:stretch/>
        </p:blipFill>
        <p:spPr>
          <a:xfrm>
            <a:off x="10633961" y="798003"/>
            <a:ext cx="1393824" cy="947281"/>
          </a:xfrm>
          <a:prstGeom prst="rect">
            <a:avLst/>
          </a:prstGeom>
        </p:spPr>
      </p:pic>
      <p:cxnSp>
        <p:nvCxnSpPr>
          <p:cNvPr id="44" name="直線コネクタ 43">
            <a:extLst>
              <a:ext uri="{FF2B5EF4-FFF2-40B4-BE49-F238E27FC236}">
                <a16:creationId xmlns:a16="http://schemas.microsoft.com/office/drawing/2014/main" id="{D33BFA9A-DA2A-7A9E-6537-BB62AE6464C2}"/>
              </a:ext>
            </a:extLst>
          </p:cNvPr>
          <p:cNvCxnSpPr>
            <a:cxnSpLocks/>
          </p:cNvCxnSpPr>
          <p:nvPr/>
        </p:nvCxnSpPr>
        <p:spPr>
          <a:xfrm>
            <a:off x="4832787" y="87666"/>
            <a:ext cx="35513" cy="6316912"/>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83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コンテンツ プレースホルダー 2">
            <a:extLst>
              <a:ext uri="{FF2B5EF4-FFF2-40B4-BE49-F238E27FC236}">
                <a16:creationId xmlns:a16="http://schemas.microsoft.com/office/drawing/2014/main" id="{6557330D-D285-4DB0-1F7E-F812D80437ED}"/>
              </a:ext>
            </a:extLst>
          </p:cNvPr>
          <p:cNvSpPr>
            <a:spLocks noGrp="1"/>
          </p:cNvSpPr>
          <p:nvPr>
            <p:ph idx="1"/>
          </p:nvPr>
        </p:nvSpPr>
        <p:spPr>
          <a:xfrm>
            <a:off x="301625" y="1168399"/>
            <a:ext cx="10853738" cy="5324476"/>
          </a:xfrm>
        </p:spPr>
        <p:txBody>
          <a:bodyPr>
            <a:normAutofit/>
          </a:bodyPr>
          <a:lstStyle/>
          <a:p>
            <a:pPr marL="0" indent="0">
              <a:buNone/>
            </a:pPr>
            <a:r>
              <a:rPr kumimoji="1" lang="ja-JP" altLang="en-US" sz="2800" b="1" dirty="0"/>
              <a:t>ステップ数が停滞する原因</a:t>
            </a:r>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16</a:t>
            </a:fld>
            <a:endParaRPr kumimoji="1" lang="ja-JP" altLang="en-US" dirty="0"/>
          </a:p>
        </p:txBody>
      </p:sp>
      <p:sp>
        <p:nvSpPr>
          <p:cNvPr id="101" name="タイトル 100">
            <a:extLst>
              <a:ext uri="{FF2B5EF4-FFF2-40B4-BE49-F238E27FC236}">
                <a16:creationId xmlns:a16="http://schemas.microsoft.com/office/drawing/2014/main" id="{6ADC0892-06B1-7838-EC99-8468C611BC8C}"/>
              </a:ext>
            </a:extLst>
          </p:cNvPr>
          <p:cNvSpPr>
            <a:spLocks noGrp="1"/>
          </p:cNvSpPr>
          <p:nvPr>
            <p:ph type="title"/>
          </p:nvPr>
        </p:nvSpPr>
        <p:spPr/>
        <p:txBody>
          <a:bodyPr>
            <a:noAutofit/>
          </a:bodyPr>
          <a:lstStyle/>
          <a:p>
            <a:r>
              <a:rPr kumimoji="1" lang="ja-JP" altLang="en-US" sz="4000" dirty="0"/>
              <a:t>補足</a:t>
            </a:r>
            <a:endParaRPr lang="ja-JP" altLang="en-US" sz="1800" dirty="0"/>
          </a:p>
        </p:txBody>
      </p:sp>
      <p:pic>
        <p:nvPicPr>
          <p:cNvPr id="3" name="図 2">
            <a:extLst>
              <a:ext uri="{FF2B5EF4-FFF2-40B4-BE49-F238E27FC236}">
                <a16:creationId xmlns:a16="http://schemas.microsoft.com/office/drawing/2014/main" id="{09D653D9-2637-792A-6C0B-FE8778F70FB1}"/>
              </a:ext>
            </a:extLst>
          </p:cNvPr>
          <p:cNvPicPr>
            <a:picLocks noChangeAspect="1"/>
          </p:cNvPicPr>
          <p:nvPr/>
        </p:nvPicPr>
        <p:blipFill>
          <a:blip r:embed="rId3"/>
          <a:stretch>
            <a:fillRect/>
          </a:stretch>
        </p:blipFill>
        <p:spPr>
          <a:xfrm>
            <a:off x="49094" y="2830389"/>
            <a:ext cx="5990262" cy="3143125"/>
          </a:xfrm>
          <a:prstGeom prst="rect">
            <a:avLst/>
          </a:prstGeom>
        </p:spPr>
      </p:pic>
      <p:pic>
        <p:nvPicPr>
          <p:cNvPr id="7" name="図 6">
            <a:extLst>
              <a:ext uri="{FF2B5EF4-FFF2-40B4-BE49-F238E27FC236}">
                <a16:creationId xmlns:a16="http://schemas.microsoft.com/office/drawing/2014/main" id="{B8CBBD0C-1221-D1F5-2502-CEA292641583}"/>
              </a:ext>
            </a:extLst>
          </p:cNvPr>
          <p:cNvPicPr>
            <a:picLocks noChangeAspect="1"/>
          </p:cNvPicPr>
          <p:nvPr/>
        </p:nvPicPr>
        <p:blipFill>
          <a:blip r:embed="rId4"/>
          <a:stretch>
            <a:fillRect/>
          </a:stretch>
        </p:blipFill>
        <p:spPr>
          <a:xfrm>
            <a:off x="6039356" y="2830388"/>
            <a:ext cx="6127546" cy="3044455"/>
          </a:xfrm>
          <a:prstGeom prst="rect">
            <a:avLst/>
          </a:prstGeom>
        </p:spPr>
      </p:pic>
      <p:sp>
        <p:nvSpPr>
          <p:cNvPr id="2" name="テキスト ボックス 1">
            <a:extLst>
              <a:ext uri="{FF2B5EF4-FFF2-40B4-BE49-F238E27FC236}">
                <a16:creationId xmlns:a16="http://schemas.microsoft.com/office/drawing/2014/main" id="{72F6F63C-F159-9736-8023-20E0ED62376D}"/>
              </a:ext>
            </a:extLst>
          </p:cNvPr>
          <p:cNvSpPr txBox="1"/>
          <p:nvPr/>
        </p:nvSpPr>
        <p:spPr>
          <a:xfrm>
            <a:off x="1122118" y="2418631"/>
            <a:ext cx="3844213" cy="461665"/>
          </a:xfrm>
          <a:prstGeom prst="rect">
            <a:avLst/>
          </a:prstGeom>
          <a:no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各エージェントの衝突回数</a:t>
            </a:r>
            <a:endParaRPr kumimoji="1" lang="en-US" altLang="ja-JP" sz="2400"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9F5DB8C-2C99-11EC-54B3-C1A33276156F}"/>
              </a:ext>
            </a:extLst>
          </p:cNvPr>
          <p:cNvSpPr txBox="1"/>
          <p:nvPr/>
        </p:nvSpPr>
        <p:spPr>
          <a:xfrm>
            <a:off x="7358195" y="2420063"/>
            <a:ext cx="3844213" cy="461665"/>
          </a:xfrm>
          <a:prstGeom prst="rect">
            <a:avLst/>
          </a:prstGeom>
          <a:noFill/>
        </p:spPr>
        <p:txBody>
          <a:bodyPr wrap="square" rtlCol="0">
            <a:spAutoFit/>
          </a:bodyPr>
          <a:lstStyle/>
          <a:p>
            <a:r>
              <a:rPr kumimoji="1" lang="en-US" altLang="ja-JP" sz="2400" b="1" dirty="0">
                <a:latin typeface="Meiryo UI" panose="020B0604030504040204" pitchFamily="50" charset="-128"/>
                <a:ea typeface="Meiryo UI" panose="020B0604030504040204" pitchFamily="50" charset="-128"/>
              </a:rPr>
              <a:t>Agent16</a:t>
            </a:r>
            <a:r>
              <a:rPr kumimoji="1" lang="ja-JP" altLang="en-US" sz="2400" b="1" dirty="0">
                <a:latin typeface="Meiryo UI" panose="020B0604030504040204" pitchFamily="50" charset="-128"/>
                <a:ea typeface="Meiryo UI" panose="020B0604030504040204" pitchFamily="50" charset="-128"/>
              </a:rPr>
              <a:t>の関連度の変化</a:t>
            </a:r>
            <a:endParaRPr kumimoji="1" lang="en-US" altLang="ja-JP" sz="2400" b="1" dirty="0">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AC83C627-E14D-54FF-177A-A1F9503CF834}"/>
              </a:ext>
            </a:extLst>
          </p:cNvPr>
          <p:cNvCxnSpPr>
            <a:cxnSpLocks/>
          </p:cNvCxnSpPr>
          <p:nvPr/>
        </p:nvCxnSpPr>
        <p:spPr>
          <a:xfrm flipH="1">
            <a:off x="1941160" y="3692774"/>
            <a:ext cx="447869" cy="233265"/>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36B04B08-B2D5-552E-C7B3-CC5F97CC49C5}"/>
              </a:ext>
            </a:extLst>
          </p:cNvPr>
          <p:cNvSpPr/>
          <p:nvPr/>
        </p:nvSpPr>
        <p:spPr>
          <a:xfrm>
            <a:off x="2227355" y="3323288"/>
            <a:ext cx="1828800" cy="461665"/>
          </a:xfrm>
          <a:prstGeom prst="ellipse">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C4F54B4-FCB2-651F-53CA-90BA3D246995}"/>
              </a:ext>
            </a:extLst>
          </p:cNvPr>
          <p:cNvSpPr txBox="1"/>
          <p:nvPr/>
        </p:nvSpPr>
        <p:spPr>
          <a:xfrm>
            <a:off x="2389029" y="3299022"/>
            <a:ext cx="1763485" cy="461665"/>
          </a:xfrm>
          <a:prstGeom prst="rect">
            <a:avLst/>
          </a:prstGeom>
          <a:noFill/>
        </p:spPr>
        <p:txBody>
          <a:bodyPr wrap="square" rtlCol="0">
            <a:spAutoFit/>
          </a:bodyPr>
          <a:lstStyle/>
          <a:p>
            <a:r>
              <a:rPr kumimoji="1" lang="en-US" altLang="ja-JP" sz="2400" dirty="0">
                <a:latin typeface="Meiryo UI" panose="020B0604030504040204" pitchFamily="50" charset="-128"/>
                <a:ea typeface="Meiryo UI" panose="020B0604030504040204" pitchFamily="50" charset="-128"/>
              </a:rPr>
              <a:t>Agent16</a:t>
            </a:r>
          </a:p>
        </p:txBody>
      </p:sp>
      <p:cxnSp>
        <p:nvCxnSpPr>
          <p:cNvPr id="15" name="直線コネクタ 14">
            <a:extLst>
              <a:ext uri="{FF2B5EF4-FFF2-40B4-BE49-F238E27FC236}">
                <a16:creationId xmlns:a16="http://schemas.microsoft.com/office/drawing/2014/main" id="{F4A42F35-6FAB-D74F-768A-9001C2D94990}"/>
              </a:ext>
            </a:extLst>
          </p:cNvPr>
          <p:cNvCxnSpPr>
            <a:cxnSpLocks/>
          </p:cNvCxnSpPr>
          <p:nvPr/>
        </p:nvCxnSpPr>
        <p:spPr>
          <a:xfrm flipV="1">
            <a:off x="7907536" y="2880296"/>
            <a:ext cx="0" cy="2809305"/>
          </a:xfrm>
          <a:prstGeom prst="line">
            <a:avLst/>
          </a:prstGeom>
          <a:ln w="762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D17F9C-8016-4A17-1A61-0BE77BC4CA87}"/>
              </a:ext>
            </a:extLst>
          </p:cNvPr>
          <p:cNvSpPr/>
          <p:nvPr/>
        </p:nvSpPr>
        <p:spPr>
          <a:xfrm>
            <a:off x="8089381" y="2930434"/>
            <a:ext cx="2076108" cy="461665"/>
          </a:xfrm>
          <a:prstGeom prst="ellipse">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195433A-4902-12E5-AD9E-20F26BFB392C}"/>
              </a:ext>
            </a:extLst>
          </p:cNvPr>
          <p:cNvSpPr txBox="1"/>
          <p:nvPr/>
        </p:nvSpPr>
        <p:spPr>
          <a:xfrm>
            <a:off x="8177678" y="2930434"/>
            <a:ext cx="2263669" cy="46166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関連度の収束</a:t>
            </a:r>
            <a:endParaRPr kumimoji="1" lang="en-US" altLang="ja-JP" sz="2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94C441F9-4FD5-546A-6369-2623E915AF3E}"/>
              </a:ext>
            </a:extLst>
          </p:cNvPr>
          <p:cNvSpPr txBox="1"/>
          <p:nvPr/>
        </p:nvSpPr>
        <p:spPr>
          <a:xfrm>
            <a:off x="2731347" y="5814453"/>
            <a:ext cx="1078848" cy="338554"/>
          </a:xfrm>
          <a:prstGeom prst="rect">
            <a:avLst/>
          </a:prstGeom>
          <a:solidFill>
            <a:schemeClr val="bg1"/>
          </a:solid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Iteration</a:t>
            </a:r>
          </a:p>
        </p:txBody>
      </p:sp>
      <p:sp>
        <p:nvSpPr>
          <p:cNvPr id="23" name="テキスト ボックス 22">
            <a:extLst>
              <a:ext uri="{FF2B5EF4-FFF2-40B4-BE49-F238E27FC236}">
                <a16:creationId xmlns:a16="http://schemas.microsoft.com/office/drawing/2014/main" id="{0079EC93-6574-8701-CEF8-C00613FF142F}"/>
              </a:ext>
            </a:extLst>
          </p:cNvPr>
          <p:cNvSpPr txBox="1"/>
          <p:nvPr/>
        </p:nvSpPr>
        <p:spPr>
          <a:xfrm>
            <a:off x="8770088" y="5779908"/>
            <a:ext cx="1078848" cy="338554"/>
          </a:xfrm>
          <a:prstGeom prst="rect">
            <a:avLst/>
          </a:prstGeom>
          <a:solidFill>
            <a:schemeClr val="bg1"/>
          </a:solid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Iteration</a:t>
            </a:r>
          </a:p>
        </p:txBody>
      </p:sp>
      <p:cxnSp>
        <p:nvCxnSpPr>
          <p:cNvPr id="10" name="直線コネクタ 9">
            <a:extLst>
              <a:ext uri="{FF2B5EF4-FFF2-40B4-BE49-F238E27FC236}">
                <a16:creationId xmlns:a16="http://schemas.microsoft.com/office/drawing/2014/main" id="{456E835D-679D-0032-6344-72C651ED35D7}"/>
              </a:ext>
            </a:extLst>
          </p:cNvPr>
          <p:cNvCxnSpPr>
            <a:cxnSpLocks/>
          </p:cNvCxnSpPr>
          <p:nvPr/>
        </p:nvCxnSpPr>
        <p:spPr>
          <a:xfrm flipV="1">
            <a:off x="1799095" y="2930434"/>
            <a:ext cx="0" cy="2809305"/>
          </a:xfrm>
          <a:prstGeom prst="line">
            <a:avLst/>
          </a:prstGeom>
          <a:ln w="76200">
            <a:solidFill>
              <a:schemeClr val="bg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00B2126-5A81-CC9B-D2E8-C6ACBFF766C3}"/>
              </a:ext>
            </a:extLst>
          </p:cNvPr>
          <p:cNvSpPr>
            <a:spLocks noGrp="1"/>
          </p:cNvSpPr>
          <p:nvPr>
            <p:ph idx="1"/>
          </p:nvPr>
        </p:nvSpPr>
        <p:spPr>
          <a:xfrm>
            <a:off x="370094" y="2508987"/>
            <a:ext cx="11821905" cy="3985120"/>
          </a:xfrm>
          <a:noFill/>
          <a:ln>
            <a:noFill/>
          </a:ln>
        </p:spPr>
        <p:style>
          <a:lnRef idx="0">
            <a:scrgbClr r="0" g="0" b="0"/>
          </a:lnRef>
          <a:fillRef idx="0">
            <a:scrgbClr r="0" g="0" b="0"/>
          </a:fillRef>
          <a:effectRef idx="0">
            <a:scrgbClr r="0" g="0" b="0"/>
          </a:effectRef>
          <a:fontRef idx="minor">
            <a:schemeClr val="dk1"/>
          </a:fontRef>
        </p:style>
        <p:txBody>
          <a:bodyPr>
            <a:normAutofit lnSpcReduction="10000"/>
          </a:bodyPr>
          <a:lstStyle/>
          <a:p>
            <a:pPr marL="201168" lvl="1" indent="0">
              <a:buNone/>
            </a:pPr>
            <a:r>
              <a:rPr lang="ja-JP" altLang="en-US" sz="2800" b="1" dirty="0">
                <a:latin typeface="Meiryo UI" panose="020B0604030504040204" pitchFamily="50" charset="-128"/>
                <a:ea typeface="Meiryo UI" panose="020B0604030504040204" pitchFamily="50" charset="-128"/>
              </a:rPr>
              <a:t>マルチエージェントシステム</a:t>
            </a:r>
            <a:r>
              <a:rPr lang="en-US" altLang="ja-JP" sz="2800" b="1" dirty="0">
                <a:latin typeface="Meiryo UI" panose="020B0604030504040204" pitchFamily="50" charset="-128"/>
                <a:ea typeface="Meiryo UI" panose="020B0604030504040204" pitchFamily="50" charset="-128"/>
              </a:rPr>
              <a:t>(MAS)</a:t>
            </a:r>
            <a:r>
              <a:rPr lang="ja-JP" altLang="en-US" sz="2800" b="1" dirty="0">
                <a:latin typeface="Meiryo UI" panose="020B0604030504040204" pitchFamily="50" charset="-128"/>
                <a:ea typeface="Meiryo UI" panose="020B0604030504040204" pitchFamily="50" charset="-128"/>
              </a:rPr>
              <a:t>における逆強化学習の問題点</a:t>
            </a:r>
            <a:endParaRPr lang="en-US" altLang="ja-JP" sz="2800" b="1" dirty="0">
              <a:latin typeface="Meiryo UI" panose="020B0604030504040204" pitchFamily="50" charset="-128"/>
              <a:ea typeface="Meiryo UI" panose="020B0604030504040204" pitchFamily="50" charset="-128"/>
            </a:endParaRPr>
          </a:p>
          <a:p>
            <a:pPr lvl="1"/>
            <a:r>
              <a:rPr lang="ja-JP" altLang="en-US" sz="2400" b="1" dirty="0">
                <a:latin typeface="Meiryo UI" panose="020B0604030504040204" pitchFamily="50" charset="-128"/>
                <a:ea typeface="Meiryo UI" panose="020B0604030504040204" pitchFamily="50" charset="-128"/>
              </a:rPr>
              <a:t>最適・準最適なエキスパート行動を事前に用意する必要がある</a:t>
            </a:r>
            <a:endParaRPr lang="en-US" altLang="ja-JP" sz="2400" b="1" dirty="0">
              <a:latin typeface="Meiryo UI" panose="020B0604030504040204" pitchFamily="50" charset="-128"/>
              <a:ea typeface="Meiryo UI" panose="020B0604030504040204" pitchFamily="50" charset="-128"/>
            </a:endParaRPr>
          </a:p>
          <a:p>
            <a:pPr marL="201168" lvl="1" indent="0">
              <a:buNone/>
            </a:pPr>
            <a:r>
              <a:rPr lang="en-US" altLang="ja-JP" sz="2400" b="1" i="0" u="none" strike="noStrike" dirty="0">
                <a:effectLst/>
                <a:latin typeface="Meiryo UI" panose="020B0604030504040204" pitchFamily="50" charset="-128"/>
                <a:ea typeface="Meiryo UI" panose="020B0604030504040204" pitchFamily="50" charset="-128"/>
              </a:rPr>
              <a:t>   </a:t>
            </a:r>
            <a:r>
              <a:rPr lang="ja-JP" altLang="en-US" sz="2400" i="0" u="none" strike="noStrike" dirty="0">
                <a:effectLst/>
                <a:latin typeface="Meiryo UI" panose="020B0604030504040204" pitchFamily="50" charset="-128"/>
                <a:ea typeface="Meiryo UI" panose="020B0604030504040204" pitchFamily="50" charset="-128"/>
              </a:rPr>
              <a:t>⇒ ナッシュ均衡解を計算して最適解を獲得</a:t>
            </a:r>
            <a:endParaRPr lang="en-US" altLang="ja-JP" sz="2400" dirty="0">
              <a:latin typeface="Meiryo UI" panose="020B0604030504040204" pitchFamily="50" charset="-128"/>
              <a:ea typeface="Meiryo UI" panose="020B0604030504040204" pitchFamily="50" charset="-128"/>
            </a:endParaRPr>
          </a:p>
          <a:p>
            <a:pPr marL="201168" lvl="1" indent="0">
              <a:buNone/>
            </a:pPr>
            <a:r>
              <a:rPr lang="en-US" altLang="ja-JP" sz="2400" i="0" u="none" strike="noStrike" dirty="0">
                <a:effectLst/>
                <a:latin typeface="Meiryo UI" panose="020B0604030504040204" pitchFamily="50" charset="-128"/>
                <a:ea typeface="Meiryo UI" panose="020B0604030504040204" pitchFamily="50" charset="-128"/>
              </a:rPr>
              <a:t>   </a:t>
            </a:r>
            <a:r>
              <a:rPr lang="ja-JP" altLang="en-US" sz="2400" i="0" u="none" strike="noStrike" dirty="0">
                <a:effectLst/>
                <a:latin typeface="Meiryo UI" panose="020B0604030504040204" pitchFamily="50" charset="-128"/>
                <a:ea typeface="Meiryo UI" panose="020B0604030504040204" pitchFamily="50" charset="-128"/>
              </a:rPr>
              <a:t>⇒</a:t>
            </a:r>
            <a:r>
              <a:rPr lang="ja-JP" altLang="en-US" sz="2400" b="1" i="0" u="none" strike="noStrike" dirty="0">
                <a:effectLst/>
                <a:latin typeface="Meiryo UI" panose="020B0604030504040204" pitchFamily="50" charset="-128"/>
                <a:ea typeface="Meiryo UI" panose="020B0604030504040204" pitchFamily="50" charset="-128"/>
              </a:rPr>
              <a:t> </a:t>
            </a:r>
            <a:r>
              <a:rPr lang="ja-JP" altLang="en-US" sz="2400" i="0" u="none" strike="noStrike" dirty="0">
                <a:effectLst/>
                <a:latin typeface="Meiryo UI" panose="020B0604030504040204" pitchFamily="50" charset="-128"/>
                <a:ea typeface="Meiryo UI" panose="020B0604030504040204" pitchFamily="50" charset="-128"/>
              </a:rPr>
              <a:t>環境の複雑化・エージェント数の増加に伴い，</a:t>
            </a:r>
            <a:r>
              <a:rPr lang="ja-JP" altLang="en-US" sz="2400" dirty="0">
                <a:latin typeface="Meiryo UI" panose="020B0604030504040204" pitchFamily="50" charset="-128"/>
                <a:ea typeface="Meiryo UI" panose="020B0604030504040204" pitchFamily="50" charset="-128"/>
              </a:rPr>
              <a:t>計算が</a:t>
            </a:r>
            <a:r>
              <a:rPr lang="ja-JP" altLang="en-US" sz="2400" i="0" u="none" strike="noStrike" dirty="0">
                <a:effectLst/>
                <a:latin typeface="Meiryo UI" panose="020B0604030504040204" pitchFamily="50" charset="-128"/>
                <a:ea typeface="Meiryo UI" panose="020B0604030504040204" pitchFamily="50" charset="-128"/>
              </a:rPr>
              <a:t>困難</a:t>
            </a:r>
            <a:endParaRPr lang="en-US" altLang="ja-JP" sz="2400" i="0" u="none" strike="noStrike" dirty="0">
              <a:effectLst/>
              <a:latin typeface="Meiryo UI" panose="020B0604030504040204" pitchFamily="50" charset="-128"/>
              <a:ea typeface="Meiryo UI" panose="020B0604030504040204" pitchFamily="50" charset="-128"/>
            </a:endParaRPr>
          </a:p>
          <a:p>
            <a:pPr marL="201168" lvl="1" indent="0">
              <a:buNone/>
            </a:pPr>
            <a:endParaRPr lang="en-US" altLang="ja-JP" sz="1600" b="1" dirty="0">
              <a:latin typeface="Meiryo UI" panose="020B0604030504040204" pitchFamily="50" charset="-128"/>
              <a:ea typeface="Meiryo UI" panose="020B0604030504040204" pitchFamily="50" charset="-128"/>
            </a:endParaRPr>
          </a:p>
          <a:p>
            <a:pPr marL="201168" lvl="1" indent="0">
              <a:buNone/>
            </a:pPr>
            <a:endParaRPr lang="en-US" altLang="ja-JP" sz="1600" b="1" dirty="0">
              <a:latin typeface="Meiryo UI" panose="020B0604030504040204" pitchFamily="50" charset="-128"/>
              <a:ea typeface="Meiryo UI" panose="020B0604030504040204" pitchFamily="50" charset="-128"/>
            </a:endParaRPr>
          </a:p>
          <a:p>
            <a:pPr marL="201168" lvl="1" indent="0">
              <a:buNone/>
            </a:pPr>
            <a:endParaRPr lang="en-US" altLang="ja-JP" sz="1600" b="1" dirty="0">
              <a:latin typeface="Meiryo UI" panose="020B0604030504040204" pitchFamily="50" charset="-128"/>
              <a:ea typeface="Meiryo UI" panose="020B0604030504040204" pitchFamily="50" charset="-128"/>
            </a:endParaRPr>
          </a:p>
          <a:p>
            <a:pPr marL="201168" lvl="1" indent="0">
              <a:buNone/>
            </a:pPr>
            <a:r>
              <a:rPr lang="ja-JP" altLang="en-US" sz="2800" b="1" dirty="0">
                <a:latin typeface="Meiryo UI" panose="020B0604030504040204" pitchFamily="50" charset="-128"/>
                <a:ea typeface="Meiryo UI" panose="020B0604030504040204" pitchFamily="50" charset="-128"/>
              </a:rPr>
              <a:t>本研究の目的</a:t>
            </a:r>
            <a:endParaRPr lang="en-US" altLang="ja-JP" sz="2800" b="1" dirty="0">
              <a:latin typeface="Meiryo UI" panose="020B0604030504040204" pitchFamily="50" charset="-128"/>
              <a:ea typeface="Meiryo UI" panose="020B0604030504040204" pitchFamily="50" charset="-128"/>
            </a:endParaRPr>
          </a:p>
          <a:p>
            <a:pPr lvl="1"/>
            <a:r>
              <a:rPr lang="ja-JP" altLang="en-US" sz="2400" b="1" dirty="0">
                <a:solidFill>
                  <a:srgbClr val="FF0000"/>
                </a:solidFill>
                <a:latin typeface="Meiryo UI" panose="020B0604030504040204" pitchFamily="50" charset="-128"/>
                <a:ea typeface="Meiryo UI" panose="020B0604030504040204" pitchFamily="50" charset="-128"/>
              </a:rPr>
              <a:t>非最適エキスパート行動</a:t>
            </a:r>
            <a:r>
              <a:rPr lang="ja-JP" altLang="en-US" sz="2400" b="1" dirty="0">
                <a:latin typeface="Meiryo UI" panose="020B0604030504040204" pitchFamily="50" charset="-128"/>
                <a:ea typeface="Meiryo UI" panose="020B0604030504040204" pitchFamily="50" charset="-128"/>
              </a:rPr>
              <a:t>から、最適な報酬関数を獲得する機構を考案し，</a:t>
            </a:r>
            <a:endParaRPr lang="en-US" altLang="ja-JP" sz="2400" b="1" dirty="0">
              <a:latin typeface="Meiryo UI" panose="020B0604030504040204" pitchFamily="50" charset="-128"/>
              <a:ea typeface="Meiryo UI" panose="020B0604030504040204" pitchFamily="50" charset="-128"/>
            </a:endParaRPr>
          </a:p>
          <a:p>
            <a:pPr marL="201168" lvl="1" indent="0">
              <a:buNone/>
            </a:pPr>
            <a:r>
              <a:rPr lang="ja-JP" altLang="en-US" sz="2400" b="1" dirty="0">
                <a:latin typeface="Meiryo UI" panose="020B0604030504040204" pitchFamily="50" charset="-128"/>
                <a:ea typeface="Meiryo UI" panose="020B0604030504040204" pitchFamily="50" charset="-128"/>
              </a:rPr>
              <a:t>　 その有効性を検証する</a:t>
            </a:r>
            <a:endParaRPr lang="en-US" altLang="ja-JP" sz="2400" b="1" dirty="0"/>
          </a:p>
          <a:p>
            <a:pPr marL="201168" lvl="1" indent="0">
              <a:buNone/>
            </a:pPr>
            <a:endParaRPr lang="en-US" altLang="ja-JP" sz="1600" dirty="0">
              <a:solidFill>
                <a:schemeClr val="tx1"/>
              </a:solidFill>
            </a:endParaRPr>
          </a:p>
        </p:txBody>
      </p:sp>
      <p:sp>
        <p:nvSpPr>
          <p:cNvPr id="2" name="タイトル 1">
            <a:extLst>
              <a:ext uri="{FF2B5EF4-FFF2-40B4-BE49-F238E27FC236}">
                <a16:creationId xmlns:a16="http://schemas.microsoft.com/office/drawing/2014/main" id="{30FD486F-70AF-EE47-EDBA-C31A90758814}"/>
              </a:ext>
            </a:extLst>
          </p:cNvPr>
          <p:cNvSpPr>
            <a:spLocks noGrp="1"/>
          </p:cNvSpPr>
          <p:nvPr>
            <p:ph type="title"/>
          </p:nvPr>
        </p:nvSpPr>
        <p:spPr/>
        <p:txBody>
          <a:bodyPr>
            <a:normAutofit fontScale="90000"/>
          </a:bodyPr>
          <a:lstStyle/>
          <a:p>
            <a:r>
              <a:rPr kumimoji="1" lang="ja-JP" altLang="en-US" dirty="0"/>
              <a:t>はじめに</a:t>
            </a:r>
          </a:p>
        </p:txBody>
      </p:sp>
      <p:grpSp>
        <p:nvGrpSpPr>
          <p:cNvPr id="10" name="グループ化 9">
            <a:extLst>
              <a:ext uri="{FF2B5EF4-FFF2-40B4-BE49-F238E27FC236}">
                <a16:creationId xmlns:a16="http://schemas.microsoft.com/office/drawing/2014/main" id="{B9AF6137-27D9-2D4A-7EC7-CB743F2CA4FD}"/>
              </a:ext>
            </a:extLst>
          </p:cNvPr>
          <p:cNvGrpSpPr/>
          <p:nvPr/>
        </p:nvGrpSpPr>
        <p:grpSpPr>
          <a:xfrm>
            <a:off x="370094" y="1144359"/>
            <a:ext cx="11451809" cy="1432579"/>
            <a:chOff x="360653" y="1325663"/>
            <a:chExt cx="11451809" cy="1432579"/>
          </a:xfrm>
        </p:grpSpPr>
        <p:grpSp>
          <p:nvGrpSpPr>
            <p:cNvPr id="35" name="グループ化 34">
              <a:extLst>
                <a:ext uri="{FF2B5EF4-FFF2-40B4-BE49-F238E27FC236}">
                  <a16:creationId xmlns:a16="http://schemas.microsoft.com/office/drawing/2014/main" id="{51B2CB77-6ABD-DF57-E234-32FEB02DF53B}"/>
                </a:ext>
              </a:extLst>
            </p:cNvPr>
            <p:cNvGrpSpPr/>
            <p:nvPr/>
          </p:nvGrpSpPr>
          <p:grpSpPr>
            <a:xfrm>
              <a:off x="360653" y="1325663"/>
              <a:ext cx="11451809" cy="1432579"/>
              <a:chOff x="527762" y="1826059"/>
              <a:chExt cx="11451809" cy="1432579"/>
            </a:xfrm>
          </p:grpSpPr>
          <p:grpSp>
            <p:nvGrpSpPr>
              <p:cNvPr id="14" name="グループ化 13">
                <a:extLst>
                  <a:ext uri="{FF2B5EF4-FFF2-40B4-BE49-F238E27FC236}">
                    <a16:creationId xmlns:a16="http://schemas.microsoft.com/office/drawing/2014/main" id="{45FD65FA-ACAD-3198-AC48-A8B567F8362D}"/>
                  </a:ext>
                </a:extLst>
              </p:cNvPr>
              <p:cNvGrpSpPr/>
              <p:nvPr/>
            </p:nvGrpSpPr>
            <p:grpSpPr>
              <a:xfrm>
                <a:off x="527762" y="1826059"/>
                <a:ext cx="11451809" cy="1432579"/>
                <a:chOff x="520618" y="1810862"/>
                <a:chExt cx="11451809" cy="1406139"/>
              </a:xfrm>
            </p:grpSpPr>
            <p:pic>
              <p:nvPicPr>
                <p:cNvPr id="13" name="図 12">
                  <a:extLst>
                    <a:ext uri="{FF2B5EF4-FFF2-40B4-BE49-F238E27FC236}">
                      <a16:creationId xmlns:a16="http://schemas.microsoft.com/office/drawing/2014/main" id="{D318C13C-2398-5836-8E91-7438550764A0}"/>
                    </a:ext>
                  </a:extLst>
                </p:cNvPr>
                <p:cNvPicPr>
                  <a:picLocks noChangeAspect="1"/>
                </p:cNvPicPr>
                <p:nvPr/>
              </p:nvPicPr>
              <p:blipFill rotWithShape="1">
                <a:blip r:embed="rId3"/>
                <a:srcRect l="1348" t="6700" r="82177" b="57951"/>
                <a:stretch/>
              </p:blipFill>
              <p:spPr>
                <a:xfrm>
                  <a:off x="10857356" y="2095338"/>
                  <a:ext cx="897695" cy="957620"/>
                </a:xfrm>
                <a:prstGeom prst="rect">
                  <a:avLst/>
                </a:prstGeom>
              </p:spPr>
            </p:pic>
            <p:grpSp>
              <p:nvGrpSpPr>
                <p:cNvPr id="11" name="グループ化 10">
                  <a:extLst>
                    <a:ext uri="{FF2B5EF4-FFF2-40B4-BE49-F238E27FC236}">
                      <a16:creationId xmlns:a16="http://schemas.microsoft.com/office/drawing/2014/main" id="{F1CFFC79-8CD3-250F-B91B-90E93BC868BE}"/>
                    </a:ext>
                  </a:extLst>
                </p:cNvPr>
                <p:cNvGrpSpPr/>
                <p:nvPr/>
              </p:nvGrpSpPr>
              <p:grpSpPr>
                <a:xfrm>
                  <a:off x="520618" y="1810862"/>
                  <a:ext cx="11451809" cy="1406139"/>
                  <a:chOff x="559119" y="1742605"/>
                  <a:chExt cx="11451809" cy="1406139"/>
                </a:xfrm>
              </p:grpSpPr>
              <p:grpSp>
                <p:nvGrpSpPr>
                  <p:cNvPr id="4" name="グループ化 3">
                    <a:extLst>
                      <a:ext uri="{FF2B5EF4-FFF2-40B4-BE49-F238E27FC236}">
                        <a16:creationId xmlns:a16="http://schemas.microsoft.com/office/drawing/2014/main" id="{EE22D038-5652-689B-DED2-575C0AFC3D5D}"/>
                      </a:ext>
                    </a:extLst>
                  </p:cNvPr>
                  <p:cNvGrpSpPr/>
                  <p:nvPr/>
                </p:nvGrpSpPr>
                <p:grpSpPr>
                  <a:xfrm>
                    <a:off x="6358969" y="1742605"/>
                    <a:ext cx="5651959" cy="1406139"/>
                    <a:chOff x="5872271" y="1479052"/>
                    <a:chExt cx="5414711" cy="1406139"/>
                  </a:xfrm>
                </p:grpSpPr>
                <p:pic>
                  <p:nvPicPr>
                    <p:cNvPr id="5" name="図 4">
                      <a:extLst>
                        <a:ext uri="{FF2B5EF4-FFF2-40B4-BE49-F238E27FC236}">
                          <a16:creationId xmlns:a16="http://schemas.microsoft.com/office/drawing/2014/main" id="{FF61EC33-28FD-79D9-CFBD-3E37731C6DB6}"/>
                        </a:ext>
                      </a:extLst>
                    </p:cNvPr>
                    <p:cNvPicPr>
                      <a:picLocks noChangeAspect="1"/>
                    </p:cNvPicPr>
                    <p:nvPr/>
                  </p:nvPicPr>
                  <p:blipFill rotWithShape="1">
                    <a:blip r:embed="rId4"/>
                    <a:srcRect l="53405" t="14499" r="21886" b="10834"/>
                    <a:stretch/>
                  </p:blipFill>
                  <p:spPr>
                    <a:xfrm>
                      <a:off x="8951527" y="1802866"/>
                      <a:ext cx="1254487" cy="903819"/>
                    </a:xfrm>
                    <a:prstGeom prst="rect">
                      <a:avLst/>
                    </a:prstGeom>
                  </p:spPr>
                </p:pic>
                <p:sp>
                  <p:nvSpPr>
                    <p:cNvPr id="41" name="テキスト ボックス 40">
                      <a:extLst>
                        <a:ext uri="{FF2B5EF4-FFF2-40B4-BE49-F238E27FC236}">
                          <a16:creationId xmlns:a16="http://schemas.microsoft.com/office/drawing/2014/main" id="{AB89C9F6-71B7-EF45-508F-68B86512DC9A}"/>
                        </a:ext>
                      </a:extLst>
                    </p:cNvPr>
                    <p:cNvSpPr txBox="1"/>
                    <p:nvPr/>
                  </p:nvSpPr>
                  <p:spPr>
                    <a:xfrm>
                      <a:off x="5978709" y="1500196"/>
                      <a:ext cx="3148535" cy="1384995"/>
                    </a:xfrm>
                    <a:prstGeom prst="rect">
                      <a:avLst/>
                    </a:prstGeom>
                    <a:noFill/>
                  </p:spPr>
                  <p:txBody>
                    <a:bodyPr wrap="square" rtlCol="0">
                      <a:spAutoFit/>
                    </a:bodyPr>
                    <a:lstStyle/>
                    <a:p>
                      <a:r>
                        <a:rPr kumimoji="1" lang="ja-JP" altLang="en-US" sz="2400" b="1" dirty="0">
                          <a:solidFill>
                            <a:schemeClr val="bg2">
                              <a:lumMod val="60000"/>
                              <a:lumOff val="40000"/>
                            </a:schemeClr>
                          </a:solidFill>
                          <a:latin typeface="Meiryo UI" panose="020B0604030504040204" pitchFamily="50" charset="-128"/>
                          <a:ea typeface="Meiryo UI" panose="020B0604030504040204" pitchFamily="50" charset="-128"/>
                        </a:rPr>
                        <a:t>逆強化学習</a:t>
                      </a:r>
                      <a:r>
                        <a:rPr kumimoji="1" lang="ja-JP" altLang="en-US" sz="2800" b="1" dirty="0">
                          <a:solidFill>
                            <a:schemeClr val="bg2">
                              <a:lumMod val="60000"/>
                              <a:lumOff val="40000"/>
                            </a:schemeClr>
                          </a:solidFill>
                          <a:latin typeface="Meiryo UI" panose="020B0604030504040204" pitchFamily="50" charset="-128"/>
                          <a:ea typeface="Meiryo UI" panose="020B0604030504040204" pitchFamily="50" charset="-128"/>
                        </a:rPr>
                        <a:t> </a:t>
                      </a:r>
                      <a:r>
                        <a:rPr kumimoji="1" lang="en-US" altLang="ja-JP" sz="1600" b="1" dirty="0">
                          <a:solidFill>
                            <a:schemeClr val="bg2">
                              <a:lumMod val="60000"/>
                              <a:lumOff val="40000"/>
                            </a:schemeClr>
                          </a:solidFill>
                          <a:latin typeface="Meiryo UI" panose="020B0604030504040204" pitchFamily="50" charset="-128"/>
                          <a:ea typeface="Meiryo UI" panose="020B0604030504040204" pitchFamily="50" charset="-128"/>
                        </a:rPr>
                        <a:t>[</a:t>
                      </a:r>
                      <a:r>
                        <a:rPr kumimoji="1" lang="en-US" altLang="ja-JP" sz="1600" b="1" dirty="0">
                          <a:latin typeface="Meiryo UI" panose="020B0604030504040204" pitchFamily="50" charset="-128"/>
                          <a:ea typeface="Meiryo UI" panose="020B0604030504040204" pitchFamily="50" charset="-128"/>
                        </a:rPr>
                        <a:t>Ng+, 2000</a:t>
                      </a:r>
                      <a:r>
                        <a:rPr kumimoji="1" lang="en-US" altLang="ja-JP" sz="1600" b="1" dirty="0">
                          <a:solidFill>
                            <a:schemeClr val="bg2">
                              <a:lumMod val="60000"/>
                              <a:lumOff val="40000"/>
                            </a:schemeClr>
                          </a:solidFill>
                          <a:latin typeface="Meiryo UI" panose="020B0604030504040204" pitchFamily="50" charset="-128"/>
                          <a:ea typeface="Meiryo UI" panose="020B0604030504040204" pitchFamily="50" charset="-128"/>
                        </a:rPr>
                        <a:t>]</a:t>
                      </a:r>
                    </a:p>
                    <a:p>
                      <a:r>
                        <a:rPr kumimoji="1" lang="ja-JP" altLang="en-US" sz="2000" b="1"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エキスパート行動</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   から報酬関数を推定</a:t>
                      </a:r>
                      <a:endParaRPr kumimoji="1" lang="en-US" altLang="ja-JP" sz="2000" dirty="0">
                        <a:latin typeface="Meiryo UI" panose="020B0604030504040204" pitchFamily="50" charset="-128"/>
                        <a:ea typeface="Meiryo UI" panose="020B0604030504040204" pitchFamily="50" charset="-128"/>
                      </a:endParaRPr>
                    </a:p>
                    <a:p>
                      <a:r>
                        <a:rPr kumimoji="1" lang="ja-JP" altLang="en-US" sz="1600" b="1" dirty="0"/>
                        <a:t>　</a:t>
                      </a:r>
                    </a:p>
                  </p:txBody>
                </p:sp>
                <p:sp>
                  <p:nvSpPr>
                    <p:cNvPr id="8" name="テキスト ボックス 7">
                      <a:extLst>
                        <a:ext uri="{FF2B5EF4-FFF2-40B4-BE49-F238E27FC236}">
                          <a16:creationId xmlns:a16="http://schemas.microsoft.com/office/drawing/2014/main" id="{CDE9D0FE-5760-53F4-5C8B-2D91C47D4407}"/>
                        </a:ext>
                      </a:extLst>
                    </p:cNvPr>
                    <p:cNvSpPr txBox="1"/>
                    <p:nvPr/>
                  </p:nvSpPr>
                  <p:spPr>
                    <a:xfrm>
                      <a:off x="8759903" y="1479052"/>
                      <a:ext cx="2004569"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エキスパート行動</a:t>
                      </a:r>
                      <a:endParaRPr kumimoji="1" lang="en-US" altLang="ja-JP" sz="1600" dirty="0">
                        <a:latin typeface="Meiryo UI" panose="020B0604030504040204" pitchFamily="50" charset="-128"/>
                        <a:ea typeface="Meiryo UI" panose="020B0604030504040204" pitchFamily="50" charset="-128"/>
                      </a:endParaRPr>
                    </a:p>
                  </p:txBody>
                </p:sp>
                <p:sp>
                  <p:nvSpPr>
                    <p:cNvPr id="43" name="四角形: 角を丸くする 42">
                      <a:extLst>
                        <a:ext uri="{FF2B5EF4-FFF2-40B4-BE49-F238E27FC236}">
                          <a16:creationId xmlns:a16="http://schemas.microsoft.com/office/drawing/2014/main" id="{7069EA9B-CA2A-B59F-AAC7-1175131FBC43}"/>
                        </a:ext>
                      </a:extLst>
                    </p:cNvPr>
                    <p:cNvSpPr/>
                    <p:nvPr/>
                  </p:nvSpPr>
                  <p:spPr>
                    <a:xfrm>
                      <a:off x="5872271" y="1516096"/>
                      <a:ext cx="5414711" cy="1217718"/>
                    </a:xfrm>
                    <a:prstGeom prst="roundRect">
                      <a:avLst/>
                    </a:prstGeom>
                    <a:no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 name="グループ化 6">
                    <a:extLst>
                      <a:ext uri="{FF2B5EF4-FFF2-40B4-BE49-F238E27FC236}">
                        <a16:creationId xmlns:a16="http://schemas.microsoft.com/office/drawing/2014/main" id="{2BE38837-C69E-02D5-0DF9-92B4C941B468}"/>
                      </a:ext>
                    </a:extLst>
                  </p:cNvPr>
                  <p:cNvGrpSpPr/>
                  <p:nvPr/>
                </p:nvGrpSpPr>
                <p:grpSpPr>
                  <a:xfrm>
                    <a:off x="559119" y="1774183"/>
                    <a:ext cx="5651960" cy="1223184"/>
                    <a:chOff x="691485" y="1459791"/>
                    <a:chExt cx="5651960" cy="1223184"/>
                  </a:xfrm>
                </p:grpSpPr>
                <p:pic>
                  <p:nvPicPr>
                    <p:cNvPr id="39" name="図 38">
                      <a:extLst>
                        <a:ext uri="{FF2B5EF4-FFF2-40B4-BE49-F238E27FC236}">
                          <a16:creationId xmlns:a16="http://schemas.microsoft.com/office/drawing/2014/main" id="{CD2CEB46-BEC1-F764-5E2B-99806A04AEB7}"/>
                        </a:ext>
                      </a:extLst>
                    </p:cNvPr>
                    <p:cNvPicPr>
                      <a:picLocks noChangeAspect="1"/>
                    </p:cNvPicPr>
                    <p:nvPr/>
                  </p:nvPicPr>
                  <p:blipFill rotWithShape="1">
                    <a:blip r:embed="rId4"/>
                    <a:srcRect t="11254" r="56880" b="11201"/>
                    <a:stretch/>
                  </p:blipFill>
                  <p:spPr>
                    <a:xfrm>
                      <a:off x="4025755" y="1712689"/>
                      <a:ext cx="2207554" cy="946507"/>
                    </a:xfrm>
                    <a:prstGeom prst="rect">
                      <a:avLst/>
                    </a:prstGeom>
                  </p:spPr>
                </p:pic>
                <p:sp>
                  <p:nvSpPr>
                    <p:cNvPr id="40" name="テキスト ボックス 39">
                      <a:extLst>
                        <a:ext uri="{FF2B5EF4-FFF2-40B4-BE49-F238E27FC236}">
                          <a16:creationId xmlns:a16="http://schemas.microsoft.com/office/drawing/2014/main" id="{82AE3289-DDE8-DE20-5825-F05A596E5165}"/>
                        </a:ext>
                      </a:extLst>
                    </p:cNvPr>
                    <p:cNvSpPr txBox="1"/>
                    <p:nvPr/>
                  </p:nvSpPr>
                  <p:spPr>
                    <a:xfrm>
                      <a:off x="827036" y="1459791"/>
                      <a:ext cx="4252632" cy="1057337"/>
                    </a:xfrm>
                    <a:prstGeom prst="rect">
                      <a:avLst/>
                    </a:prstGeom>
                    <a:noFill/>
                  </p:spPr>
                  <p:txBody>
                    <a:bodyPr wrap="square" rtlCol="0">
                      <a:spAutoFit/>
                    </a:bodyPr>
                    <a:lstStyle/>
                    <a:p>
                      <a:r>
                        <a:rPr kumimoji="1" lang="ja-JP" altLang="en-US" sz="2400" b="1" dirty="0">
                          <a:solidFill>
                            <a:schemeClr val="tx2"/>
                          </a:solidFill>
                          <a:latin typeface="Meiryo UI" panose="020B0604030504040204" pitchFamily="50" charset="-128"/>
                          <a:ea typeface="Meiryo UI" panose="020B0604030504040204" pitchFamily="50" charset="-128"/>
                        </a:rPr>
                        <a:t>強化学習 </a:t>
                      </a:r>
                      <a:r>
                        <a:rPr kumimoji="1" lang="en-US" altLang="ja-JP" sz="1600" b="1" dirty="0">
                          <a:solidFill>
                            <a:schemeClr val="tx2"/>
                          </a:solidFill>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Watkins+, 1992</a:t>
                      </a:r>
                      <a:r>
                        <a:rPr kumimoji="1" lang="en-US" altLang="ja-JP" sz="1600" b="1" dirty="0">
                          <a:solidFill>
                            <a:schemeClr val="tx2"/>
                          </a:solidFill>
                          <a:latin typeface="Meiryo UI" panose="020B0604030504040204" pitchFamily="50" charset="-128"/>
                          <a:ea typeface="Meiryo UI" panose="020B0604030504040204" pitchFamily="50" charset="-128"/>
                        </a:rPr>
                        <a:t>]</a:t>
                      </a:r>
                    </a:p>
                    <a:p>
                      <a:r>
                        <a:rPr kumimoji="1" lang="ja-JP" altLang="en-US" sz="2000" dirty="0">
                          <a:latin typeface="Meiryo UI" panose="020B0604030504040204" pitchFamily="50" charset="-128"/>
                          <a:ea typeface="Meiryo UI" panose="020B0604030504040204" pitchFamily="50" charset="-128"/>
                        </a:rPr>
                        <a:t>・ 報酬関数から行動の獲得</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報酬設計が困難</a:t>
                      </a:r>
                    </a:p>
                  </p:txBody>
                </p:sp>
                <p:sp>
                  <p:nvSpPr>
                    <p:cNvPr id="6" name="四角形: 角を丸くする 5">
                      <a:extLst>
                        <a:ext uri="{FF2B5EF4-FFF2-40B4-BE49-F238E27FC236}">
                          <a16:creationId xmlns:a16="http://schemas.microsoft.com/office/drawing/2014/main" id="{C764CB8D-8ED7-AEE5-C833-BFCDF70835D9}"/>
                        </a:ext>
                      </a:extLst>
                    </p:cNvPr>
                    <p:cNvSpPr/>
                    <p:nvPr/>
                  </p:nvSpPr>
                  <p:spPr>
                    <a:xfrm>
                      <a:off x="691485" y="1465258"/>
                      <a:ext cx="5651960" cy="1217717"/>
                    </a:xfrm>
                    <a:prstGeom prst="round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sp>
            <p:nvSpPr>
              <p:cNvPr id="38" name="テキスト ボックス 37">
                <a:extLst>
                  <a:ext uri="{FF2B5EF4-FFF2-40B4-BE49-F238E27FC236}">
                    <a16:creationId xmlns:a16="http://schemas.microsoft.com/office/drawing/2014/main" id="{BBEFEC8B-7130-F664-64C3-51CAF0B130B3}"/>
                  </a:ext>
                </a:extLst>
              </p:cNvPr>
              <p:cNvSpPr txBox="1"/>
              <p:nvPr/>
            </p:nvSpPr>
            <p:spPr>
              <a:xfrm>
                <a:off x="3935494" y="1857404"/>
                <a:ext cx="109506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報酬関数</a:t>
                </a:r>
                <a:endParaRPr kumimoji="1" lang="en-US" altLang="ja-JP" sz="16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59BED5E1-31EB-AEEE-AC90-9DE7E4D7ABDF}"/>
                  </a:ext>
                </a:extLst>
              </p:cNvPr>
              <p:cNvSpPr txBox="1"/>
              <p:nvPr/>
            </p:nvSpPr>
            <p:spPr>
              <a:xfrm>
                <a:off x="5133321" y="1869428"/>
                <a:ext cx="109506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最適行動</a:t>
                </a:r>
                <a:endParaRPr kumimoji="1" lang="en-US" altLang="ja-JP" sz="1600" dirty="0">
                  <a:latin typeface="Meiryo UI" panose="020B0604030504040204" pitchFamily="50" charset="-128"/>
                  <a:ea typeface="Meiryo UI" panose="020B0604030504040204" pitchFamily="50" charset="-128"/>
                </a:endParaRPr>
              </a:p>
            </p:txBody>
          </p:sp>
        </p:grpSp>
        <p:sp>
          <p:nvSpPr>
            <p:cNvPr id="9" name="テキスト ボックス 8">
              <a:extLst>
                <a:ext uri="{FF2B5EF4-FFF2-40B4-BE49-F238E27FC236}">
                  <a16:creationId xmlns:a16="http://schemas.microsoft.com/office/drawing/2014/main" id="{5527A44A-6E04-B525-4F35-FD4DDFE66EAB}"/>
                </a:ext>
              </a:extLst>
            </p:cNvPr>
            <p:cNvSpPr txBox="1"/>
            <p:nvPr/>
          </p:nvSpPr>
          <p:spPr>
            <a:xfrm>
              <a:off x="10640100" y="1362608"/>
              <a:ext cx="109506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報酬関数</a:t>
              </a:r>
              <a:endParaRPr kumimoji="1" lang="en-US" altLang="ja-JP" sz="1600" dirty="0">
                <a:latin typeface="Meiryo UI" panose="020B0604030504040204" pitchFamily="50" charset="-128"/>
                <a:ea typeface="Meiryo UI" panose="020B0604030504040204" pitchFamily="50" charset="-128"/>
              </a:endParaRPr>
            </a:p>
          </p:txBody>
        </p:sp>
      </p:grpSp>
      <p:sp>
        <p:nvSpPr>
          <p:cNvPr id="44" name="テキスト ボックス 43">
            <a:extLst>
              <a:ext uri="{FF2B5EF4-FFF2-40B4-BE49-F238E27FC236}">
                <a16:creationId xmlns:a16="http://schemas.microsoft.com/office/drawing/2014/main" id="{A1DDEB83-2AF0-BEB6-5AFD-C0B4F3B93EA2}"/>
              </a:ext>
            </a:extLst>
          </p:cNvPr>
          <p:cNvSpPr txBox="1"/>
          <p:nvPr/>
        </p:nvSpPr>
        <p:spPr>
          <a:xfrm>
            <a:off x="903598" y="4395669"/>
            <a:ext cx="10918305" cy="461665"/>
          </a:xfrm>
          <a:prstGeom prst="rect">
            <a:avLst/>
          </a:prstGeom>
          <a:noFill/>
        </p:spPr>
        <p:txBody>
          <a:bodyPr wrap="square">
            <a:spAutoFit/>
          </a:bodyPr>
          <a:lstStyle/>
          <a:p>
            <a:pPr lvl="1"/>
            <a:r>
              <a:rPr lang="ja-JP" altLang="en-US" sz="2400" b="1" dirty="0">
                <a:solidFill>
                  <a:srgbClr val="FF0000"/>
                </a:solidFill>
                <a:latin typeface="Meiryo UI" panose="020B0604030504040204" pitchFamily="50" charset="-128"/>
                <a:ea typeface="Meiryo UI" panose="020B0604030504040204" pitchFamily="50" charset="-128"/>
              </a:rPr>
              <a:t>Ｑ</a:t>
            </a:r>
            <a:r>
              <a:rPr lang="en-US" altLang="ja-JP" sz="2400" b="1" dirty="0">
                <a:solidFill>
                  <a:srgbClr val="FF0000"/>
                </a:solidFill>
                <a:latin typeface="Meiryo UI" panose="020B0604030504040204" pitchFamily="50" charset="-128"/>
                <a:ea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rPr>
              <a:t>最適・準最適な行動を事前に用意するできない場合にどうするか？</a:t>
            </a:r>
            <a:endParaRPr lang="en-US" altLang="ja-JP"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7580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A9FD2D15-2DA1-8FE8-7029-5B9BF430DB04}"/>
              </a:ext>
            </a:extLst>
          </p:cNvPr>
          <p:cNvSpPr>
            <a:spLocks noGrp="1"/>
          </p:cNvSpPr>
          <p:nvPr>
            <p:ph idx="1"/>
          </p:nvPr>
        </p:nvSpPr>
        <p:spPr>
          <a:xfrm>
            <a:off x="301625" y="1168400"/>
            <a:ext cx="10853738" cy="4700588"/>
          </a:xfrm>
        </p:spPr>
        <p:txBody>
          <a:bodyPr>
            <a:normAutofit/>
          </a:bodyPr>
          <a:lstStyle/>
          <a:p>
            <a:r>
              <a:rPr lang="en-US" altLang="ja-JP" sz="2800" b="1" dirty="0"/>
              <a:t>MaxEntIRL </a:t>
            </a:r>
            <a:r>
              <a:rPr lang="en-US" altLang="ja-JP" dirty="0"/>
              <a:t>(Maximum Entropy IRL</a:t>
            </a:r>
            <a:r>
              <a:rPr lang="ja-JP" altLang="en-US" dirty="0"/>
              <a:t>，</a:t>
            </a:r>
            <a:r>
              <a:rPr lang="en-US" altLang="ja-JP" dirty="0"/>
              <a:t>[Ziebart+, 2008])</a:t>
            </a:r>
          </a:p>
          <a:p>
            <a:pPr lvl="2"/>
            <a:r>
              <a:rPr kumimoji="1" lang="ja-JP" altLang="en-US" sz="2400" b="1" dirty="0">
                <a:solidFill>
                  <a:schemeClr val="tx1"/>
                </a:solidFill>
              </a:rPr>
              <a:t>強化学習により報酬関数から行動規則</a:t>
            </a:r>
            <a:r>
              <a:rPr lang="ja-JP" altLang="en-US" sz="2400" b="1" dirty="0"/>
              <a:t>を獲得</a:t>
            </a:r>
            <a:endParaRPr lang="en-US" altLang="ja-JP" sz="2400" b="1" dirty="0"/>
          </a:p>
          <a:p>
            <a:pPr lvl="2"/>
            <a:r>
              <a:rPr lang="ja-JP" altLang="en-US" sz="2400" b="1" dirty="0"/>
              <a:t>以下の観点から，報酬関数を更新</a:t>
            </a:r>
            <a:endParaRPr lang="en-US" altLang="ja-JP" sz="2400" b="1" dirty="0"/>
          </a:p>
          <a:p>
            <a:pPr lvl="3"/>
            <a:r>
              <a:rPr kumimoji="1" lang="ja-JP" altLang="en-US" sz="2400" dirty="0">
                <a:solidFill>
                  <a:schemeClr val="tx1"/>
                </a:solidFill>
              </a:rPr>
              <a:t>行動規則によりエキスパートが到達した状態に導く確率を最大化</a:t>
            </a:r>
            <a:endParaRPr kumimoji="1" lang="en-US" altLang="ja-JP" sz="2400" dirty="0">
              <a:solidFill>
                <a:schemeClr val="tx1"/>
              </a:solidFill>
            </a:endParaRPr>
          </a:p>
          <a:p>
            <a:pPr lvl="3"/>
            <a:r>
              <a:rPr lang="ja-JP" altLang="en-US" sz="2400" dirty="0"/>
              <a:t>エキスパート行動が訪れていない状態は一様な確率を与える</a:t>
            </a:r>
            <a:endParaRPr kumimoji="1" lang="en-US" altLang="ja-JP" sz="2400" dirty="0">
              <a:solidFill>
                <a:schemeClr val="tx1"/>
              </a:solidFill>
            </a:endParaRPr>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4" y="6477392"/>
            <a:ext cx="780011" cy="365125"/>
          </a:xfrm>
        </p:spPr>
        <p:txBody>
          <a:bodyPr/>
          <a:lstStyle/>
          <a:p>
            <a:fld id="{BD36DA32-F4D7-46B8-B5F1-C142E47E0CF5}" type="slidenum">
              <a:rPr kumimoji="1" lang="ja-JP" altLang="en-US" smtClean="0"/>
              <a:t>3</a:t>
            </a:fld>
            <a:endParaRPr kumimoji="1" lang="ja-JP" altLang="en-US" dirty="0"/>
          </a:p>
        </p:txBody>
      </p:sp>
      <p:sp>
        <p:nvSpPr>
          <p:cNvPr id="18" name="タイトル 17">
            <a:extLst>
              <a:ext uri="{FF2B5EF4-FFF2-40B4-BE49-F238E27FC236}">
                <a16:creationId xmlns:a16="http://schemas.microsoft.com/office/drawing/2014/main" id="{318F3F5A-2620-FC5A-D0AA-3BD9FA859346}"/>
              </a:ext>
            </a:extLst>
          </p:cNvPr>
          <p:cNvSpPr>
            <a:spLocks noGrp="1"/>
          </p:cNvSpPr>
          <p:nvPr>
            <p:ph type="title"/>
          </p:nvPr>
        </p:nvSpPr>
        <p:spPr/>
        <p:txBody>
          <a:bodyPr>
            <a:normAutofit fontScale="90000"/>
          </a:bodyPr>
          <a:lstStyle/>
          <a:p>
            <a:r>
              <a:rPr lang="ja-JP" altLang="en-US" dirty="0"/>
              <a:t>逆強化学習（従来）</a:t>
            </a:r>
          </a:p>
        </p:txBody>
      </p:sp>
      <p:grpSp>
        <p:nvGrpSpPr>
          <p:cNvPr id="42" name="グループ化 41">
            <a:extLst>
              <a:ext uri="{FF2B5EF4-FFF2-40B4-BE49-F238E27FC236}">
                <a16:creationId xmlns:a16="http://schemas.microsoft.com/office/drawing/2014/main" id="{23A42B06-5744-1C1C-A62B-5C7CBAD6E2F5}"/>
              </a:ext>
            </a:extLst>
          </p:cNvPr>
          <p:cNvGrpSpPr/>
          <p:nvPr/>
        </p:nvGrpSpPr>
        <p:grpSpPr>
          <a:xfrm>
            <a:off x="809935" y="3762221"/>
            <a:ext cx="10080281" cy="2410969"/>
            <a:chOff x="1868404" y="3220759"/>
            <a:chExt cx="10080281" cy="2410969"/>
          </a:xfrm>
        </p:grpSpPr>
        <p:grpSp>
          <p:nvGrpSpPr>
            <p:cNvPr id="37" name="グループ化 36">
              <a:extLst>
                <a:ext uri="{FF2B5EF4-FFF2-40B4-BE49-F238E27FC236}">
                  <a16:creationId xmlns:a16="http://schemas.microsoft.com/office/drawing/2014/main" id="{99C58954-5DC3-5C9F-BDD6-05F198A1A6C2}"/>
                </a:ext>
              </a:extLst>
            </p:cNvPr>
            <p:cNvGrpSpPr/>
            <p:nvPr/>
          </p:nvGrpSpPr>
          <p:grpSpPr>
            <a:xfrm>
              <a:off x="1868404" y="3220759"/>
              <a:ext cx="9944592" cy="2410969"/>
              <a:chOff x="3468012" y="1234304"/>
              <a:chExt cx="9944592" cy="2410969"/>
            </a:xfrm>
          </p:grpSpPr>
          <p:grpSp>
            <p:nvGrpSpPr>
              <p:cNvPr id="27" name="グループ化 26">
                <a:extLst>
                  <a:ext uri="{FF2B5EF4-FFF2-40B4-BE49-F238E27FC236}">
                    <a16:creationId xmlns:a16="http://schemas.microsoft.com/office/drawing/2014/main" id="{95D321DE-7A53-E4E2-DFD6-11B003F9BE3A}"/>
                  </a:ext>
                </a:extLst>
              </p:cNvPr>
              <p:cNvGrpSpPr/>
              <p:nvPr/>
            </p:nvGrpSpPr>
            <p:grpSpPr>
              <a:xfrm>
                <a:off x="3666837" y="1234304"/>
                <a:ext cx="9745767" cy="2234082"/>
                <a:chOff x="-769674" y="3401031"/>
                <a:chExt cx="9745767" cy="2234082"/>
              </a:xfrm>
            </p:grpSpPr>
            <p:sp>
              <p:nvSpPr>
                <p:cNvPr id="64" name="正方形/長方形 63">
                  <a:extLst>
                    <a:ext uri="{FF2B5EF4-FFF2-40B4-BE49-F238E27FC236}">
                      <a16:creationId xmlns:a16="http://schemas.microsoft.com/office/drawing/2014/main" id="{9D9C8C7D-A79A-13C6-192F-945D562A18D7}"/>
                    </a:ext>
                  </a:extLst>
                </p:cNvPr>
                <p:cNvSpPr/>
                <p:nvPr/>
              </p:nvSpPr>
              <p:spPr>
                <a:xfrm>
                  <a:off x="1726317" y="3766628"/>
                  <a:ext cx="5135281" cy="1868485"/>
                </a:xfrm>
                <a:prstGeom prst="rect">
                  <a:avLst/>
                </a:prstGeom>
                <a:solidFill>
                  <a:schemeClr val="bg1">
                    <a:lumMod val="85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sp>
              <p:nvSpPr>
                <p:cNvPr id="67" name="正方形/長方形 66">
                  <a:extLst>
                    <a:ext uri="{FF2B5EF4-FFF2-40B4-BE49-F238E27FC236}">
                      <a16:creationId xmlns:a16="http://schemas.microsoft.com/office/drawing/2014/main" id="{DA566917-6764-BE3D-5F9D-61D6360B5633}"/>
                    </a:ext>
                  </a:extLst>
                </p:cNvPr>
                <p:cNvSpPr/>
                <p:nvPr/>
              </p:nvSpPr>
              <p:spPr>
                <a:xfrm>
                  <a:off x="2437870" y="4550437"/>
                  <a:ext cx="1579370" cy="969422"/>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latin typeface="Meiryo UI" panose="020B0604030504040204" pitchFamily="50" charset="-128"/>
                      <a:ea typeface="Meiryo UI" panose="020B0604030504040204" pitchFamily="50" charset="-128"/>
                    </a:rPr>
                    <a:t>強化学習</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2FB3DC3B-E33F-4746-1055-BD7F97D7AE17}"/>
                    </a:ext>
                  </a:extLst>
                </p:cNvPr>
                <p:cNvSpPr/>
                <p:nvPr/>
              </p:nvSpPr>
              <p:spPr>
                <a:xfrm>
                  <a:off x="3285361" y="3589734"/>
                  <a:ext cx="2325628" cy="68928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Meiryo UI" panose="020B0604030504040204" pitchFamily="50" charset="-128"/>
                      <a:ea typeface="Meiryo UI" panose="020B0604030504040204" pitchFamily="50" charset="-128"/>
                    </a:rPr>
                    <a:t>MaxEntIRL</a:t>
                  </a:r>
                  <a:endParaRPr kumimoji="1" lang="ja-JP" altLang="en-US" sz="2400" b="1" dirty="0">
                    <a:solidFill>
                      <a:schemeClr val="tx1"/>
                    </a:solidFill>
                    <a:latin typeface="Meiryo UI" panose="020B0604030504040204" pitchFamily="50" charset="-128"/>
                    <a:ea typeface="Meiryo UI" panose="020B0604030504040204" pitchFamily="50" charset="-128"/>
                  </a:endParaRPr>
                </a:p>
              </p:txBody>
            </p:sp>
            <p:cxnSp>
              <p:nvCxnSpPr>
                <p:cNvPr id="70" name="直線矢印コネクタ 69">
                  <a:extLst>
                    <a:ext uri="{FF2B5EF4-FFF2-40B4-BE49-F238E27FC236}">
                      <a16:creationId xmlns:a16="http://schemas.microsoft.com/office/drawing/2014/main" id="{783FEB6D-BE16-10D9-6D4F-7D5C4032D4EB}"/>
                    </a:ext>
                  </a:extLst>
                </p:cNvPr>
                <p:cNvCxnSpPr>
                  <a:cxnSpLocks/>
                  <a:endCxn id="67" idx="1"/>
                </p:cNvCxnSpPr>
                <p:nvPr/>
              </p:nvCxnSpPr>
              <p:spPr>
                <a:xfrm flipV="1">
                  <a:off x="1917069" y="5035148"/>
                  <a:ext cx="520801" cy="10365"/>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2D0DBC87-13D4-B828-FF9E-5A1DD91733A7}"/>
                    </a:ext>
                  </a:extLst>
                </p:cNvPr>
                <p:cNvSpPr/>
                <p:nvPr/>
              </p:nvSpPr>
              <p:spPr>
                <a:xfrm>
                  <a:off x="4580703" y="4550437"/>
                  <a:ext cx="1824690" cy="969422"/>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tx1"/>
                      </a:solidFill>
                      <a:latin typeface="Meiryo UI" panose="020B0604030504040204" pitchFamily="50" charset="-128"/>
                      <a:ea typeface="Meiryo UI" panose="020B0604030504040204" pitchFamily="50" charset="-128"/>
                    </a:rPr>
                    <a:t>報酬関数   の更新</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cxnSp>
              <p:nvCxnSpPr>
                <p:cNvPr id="74" name="直線矢印コネクタ 73">
                  <a:extLst>
                    <a:ext uri="{FF2B5EF4-FFF2-40B4-BE49-F238E27FC236}">
                      <a16:creationId xmlns:a16="http://schemas.microsoft.com/office/drawing/2014/main" id="{4DC0CBC7-05BC-77D0-141C-E5C8E6802048}"/>
                    </a:ext>
                  </a:extLst>
                </p:cNvPr>
                <p:cNvCxnSpPr>
                  <a:cxnSpLocks/>
                  <a:stCxn id="67" idx="3"/>
                  <a:endCxn id="72" idx="1"/>
                </p:cNvCxnSpPr>
                <p:nvPr/>
              </p:nvCxnSpPr>
              <p:spPr>
                <a:xfrm>
                  <a:off x="4017240" y="5035148"/>
                  <a:ext cx="563463"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DEAEBC6C-D945-714B-2892-2F1E4EDFCC63}"/>
                    </a:ext>
                  </a:extLst>
                </p:cNvPr>
                <p:cNvCxnSpPr>
                  <a:cxnSpLocks/>
                  <a:stCxn id="72" idx="3"/>
                </p:cNvCxnSpPr>
                <p:nvPr/>
              </p:nvCxnSpPr>
              <p:spPr>
                <a:xfrm>
                  <a:off x="6405393" y="5035148"/>
                  <a:ext cx="358358" cy="0"/>
                </a:xfrm>
                <a:prstGeom prst="straightConnector1">
                  <a:avLst/>
                </a:prstGeom>
                <a:ln w="1016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A7AEF686-71FF-C958-A2A6-8E6924774F53}"/>
                    </a:ext>
                  </a:extLst>
                </p:cNvPr>
                <p:cNvCxnSpPr>
                  <a:cxnSpLocks/>
                </p:cNvCxnSpPr>
                <p:nvPr/>
              </p:nvCxnSpPr>
              <p:spPr>
                <a:xfrm flipV="1">
                  <a:off x="6659988" y="4300037"/>
                  <a:ext cx="0" cy="781050"/>
                </a:xfrm>
                <a:prstGeom prst="straightConnector1">
                  <a:avLst/>
                </a:prstGeom>
                <a:ln w="1016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7D4259A9-5CA8-F06A-2AB5-7FC0F1172E59}"/>
                    </a:ext>
                  </a:extLst>
                </p:cNvPr>
                <p:cNvCxnSpPr>
                  <a:cxnSpLocks/>
                </p:cNvCxnSpPr>
                <p:nvPr/>
              </p:nvCxnSpPr>
              <p:spPr>
                <a:xfrm flipH="1">
                  <a:off x="1879166" y="4259780"/>
                  <a:ext cx="4833209" cy="0"/>
                </a:xfrm>
                <a:prstGeom prst="straightConnector1">
                  <a:avLst/>
                </a:prstGeom>
                <a:ln w="1016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83AAF80E-4790-FEE0-ADED-28EDBE6568BD}"/>
                    </a:ext>
                  </a:extLst>
                </p:cNvPr>
                <p:cNvSpPr txBox="1"/>
                <p:nvPr/>
              </p:nvSpPr>
              <p:spPr>
                <a:xfrm>
                  <a:off x="-769674" y="3506642"/>
                  <a:ext cx="2540330" cy="615553"/>
                </a:xfrm>
                <a:prstGeom prst="rect">
                  <a:avLst/>
                </a:prstGeom>
                <a:noFill/>
              </p:spPr>
              <p:txBody>
                <a:bodyPr wrap="square" lIns="0" tIns="0" rIns="0" bIns="0" rtlCol="0">
                  <a:spAutoFit/>
                </a:bodyPr>
                <a:lstStyle/>
                <a:p>
                  <a:r>
                    <a:rPr lang="en-US" altLang="ja-JP" sz="2000" b="1" dirty="0">
                      <a:latin typeface="Cambria Math" panose="02040503050406030204" pitchFamily="18" charset="0"/>
                      <a:ea typeface="Cambria Math" panose="02040503050406030204" pitchFamily="18" charset="0"/>
                    </a:rPr>
                    <a:t>Input: </a:t>
                  </a:r>
                </a:p>
                <a:p>
                  <a:r>
                    <a:rPr lang="ja-JP" altLang="en-US" sz="2000" b="1" dirty="0">
                      <a:latin typeface="Meiryo UI" panose="020B0604030504040204" pitchFamily="50" charset="-128"/>
                      <a:ea typeface="Meiryo UI" panose="020B0604030504040204" pitchFamily="50" charset="-128"/>
                    </a:rPr>
                    <a:t>エキスパート行動</a:t>
                  </a:r>
                  <a:endParaRPr kumimoji="1" lang="ja-JP" altLang="en-US" sz="2000" b="1" dirty="0">
                    <a:latin typeface="Meiryo UI" panose="020B0604030504040204" pitchFamily="50" charset="-128"/>
                    <a:ea typeface="Meiryo UI" panose="020B0604030504040204" pitchFamily="50" charset="-128"/>
                  </a:endParaRPr>
                </a:p>
              </p:txBody>
            </p:sp>
            <p:cxnSp>
              <p:nvCxnSpPr>
                <p:cNvPr id="5" name="直線矢印コネクタ 4">
                  <a:extLst>
                    <a:ext uri="{FF2B5EF4-FFF2-40B4-BE49-F238E27FC236}">
                      <a16:creationId xmlns:a16="http://schemas.microsoft.com/office/drawing/2014/main" id="{44B1EB86-7841-9920-B0BC-A42E2BC597A4}"/>
                    </a:ext>
                  </a:extLst>
                </p:cNvPr>
                <p:cNvCxnSpPr>
                  <a:cxnSpLocks/>
                </p:cNvCxnSpPr>
                <p:nvPr/>
              </p:nvCxnSpPr>
              <p:spPr>
                <a:xfrm>
                  <a:off x="1032307" y="5023914"/>
                  <a:ext cx="694010" cy="0"/>
                </a:xfrm>
                <a:prstGeom prst="straightConnector1">
                  <a:avLst/>
                </a:prstGeom>
                <a:ln w="1016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24DE6B6D-5EDC-3815-BF67-B109D28B7388}"/>
                    </a:ext>
                  </a:extLst>
                </p:cNvPr>
                <p:cNvSpPr txBox="1"/>
                <p:nvPr/>
              </p:nvSpPr>
              <p:spPr>
                <a:xfrm>
                  <a:off x="7778654" y="3401031"/>
                  <a:ext cx="1197439" cy="615553"/>
                </a:xfrm>
                <a:prstGeom prst="rect">
                  <a:avLst/>
                </a:prstGeom>
                <a:noFill/>
              </p:spPr>
              <p:txBody>
                <a:bodyPr wrap="square" lIns="0" tIns="0" rIns="0" bIns="0" rtlCol="0">
                  <a:spAutoFit/>
                </a:bodyPr>
                <a:lstStyle/>
                <a:p>
                  <a:r>
                    <a:rPr lang="en-US" altLang="ja-JP" sz="2000" b="1" dirty="0">
                      <a:solidFill>
                        <a:schemeClr val="tx1"/>
                      </a:solidFill>
                      <a:latin typeface="Cambria Math" panose="02040503050406030204" pitchFamily="18" charset="0"/>
                      <a:ea typeface="Cambria Math" panose="02040503050406030204" pitchFamily="18" charset="0"/>
                    </a:rPr>
                    <a:t>Output: </a:t>
                  </a:r>
                </a:p>
                <a:p>
                  <a:r>
                    <a:rPr kumimoji="1" lang="ja-JP" altLang="en-US" sz="2000" b="1" dirty="0">
                      <a:latin typeface="Meiryo UI" panose="020B0604030504040204" pitchFamily="50" charset="-128"/>
                      <a:ea typeface="Meiryo UI" panose="020B0604030504040204" pitchFamily="50" charset="-128"/>
                    </a:rPr>
                    <a:t>報酬関数</a:t>
                  </a:r>
                  <a:endParaRPr kumimoji="1" lang="ja-JP" altLang="en-US" sz="2000" b="1" dirty="0">
                    <a:solidFill>
                      <a:srgbClr val="FF0000"/>
                    </a:solidFill>
                    <a:latin typeface="Meiryo UI" panose="020B0604030504040204" pitchFamily="50" charset="-128"/>
                    <a:ea typeface="Meiryo UI" panose="020B0604030504040204" pitchFamily="50" charset="-128"/>
                  </a:endParaRPr>
                </a:p>
              </p:txBody>
            </p:sp>
            <p:cxnSp>
              <p:nvCxnSpPr>
                <p:cNvPr id="7" name="直線矢印コネクタ 6">
                  <a:extLst>
                    <a:ext uri="{FF2B5EF4-FFF2-40B4-BE49-F238E27FC236}">
                      <a16:creationId xmlns:a16="http://schemas.microsoft.com/office/drawing/2014/main" id="{0D93312C-04F8-E518-F6DD-5F7C9C4C4CE4}"/>
                    </a:ext>
                  </a:extLst>
                </p:cNvPr>
                <p:cNvCxnSpPr>
                  <a:cxnSpLocks/>
                </p:cNvCxnSpPr>
                <p:nvPr/>
              </p:nvCxnSpPr>
              <p:spPr>
                <a:xfrm flipH="1" flipV="1">
                  <a:off x="6758849" y="5035148"/>
                  <a:ext cx="714690" cy="10365"/>
                </a:xfrm>
                <a:prstGeom prst="straightConnector1">
                  <a:avLst/>
                </a:prstGeom>
                <a:ln w="1016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DBE09043-EB1B-8572-7E9B-7273D90604D0}"/>
                    </a:ext>
                  </a:extLst>
                </p:cNvPr>
                <p:cNvCxnSpPr>
                  <a:cxnSpLocks/>
                </p:cNvCxnSpPr>
                <p:nvPr/>
              </p:nvCxnSpPr>
              <p:spPr>
                <a:xfrm flipH="1" flipV="1">
                  <a:off x="1925141" y="4221956"/>
                  <a:ext cx="1" cy="879442"/>
                </a:xfrm>
                <a:prstGeom prst="straightConnector1">
                  <a:avLst/>
                </a:prstGeom>
                <a:ln w="1016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grpSp>
          <p:pic>
            <p:nvPicPr>
              <p:cNvPr id="33" name="図 32">
                <a:extLst>
                  <a:ext uri="{FF2B5EF4-FFF2-40B4-BE49-F238E27FC236}">
                    <a16:creationId xmlns:a16="http://schemas.microsoft.com/office/drawing/2014/main" id="{707F386F-F3AD-149D-A7A0-F161B5626DB5}"/>
                  </a:ext>
                </a:extLst>
              </p:cNvPr>
              <p:cNvPicPr>
                <a:picLocks noChangeAspect="1"/>
              </p:cNvPicPr>
              <p:nvPr/>
            </p:nvPicPr>
            <p:blipFill rotWithShape="1">
              <a:blip r:embed="rId3"/>
              <a:srcRect l="53405" t="14499" r="26827" b="10834"/>
              <a:stretch/>
            </p:blipFill>
            <p:spPr>
              <a:xfrm>
                <a:off x="3468012" y="1931331"/>
                <a:ext cx="1949954" cy="1713942"/>
              </a:xfrm>
              <a:prstGeom prst="rect">
                <a:avLst/>
              </a:prstGeom>
            </p:spPr>
          </p:pic>
        </p:grpSp>
        <p:pic>
          <p:nvPicPr>
            <p:cNvPr id="34" name="図 33">
              <a:extLst>
                <a:ext uri="{FF2B5EF4-FFF2-40B4-BE49-F238E27FC236}">
                  <a16:creationId xmlns:a16="http://schemas.microsoft.com/office/drawing/2014/main" id="{1F6F6CFE-D0EB-45B1-12EF-82393BB28D9A}"/>
                </a:ext>
              </a:extLst>
            </p:cNvPr>
            <p:cNvPicPr>
              <a:picLocks noChangeAspect="1"/>
            </p:cNvPicPr>
            <p:nvPr/>
          </p:nvPicPr>
          <p:blipFill rotWithShape="1">
            <a:blip r:embed="rId4"/>
            <a:srcRect l="1348" t="6700" r="82177" b="57951"/>
            <a:stretch/>
          </p:blipFill>
          <p:spPr>
            <a:xfrm>
              <a:off x="10296683" y="3836312"/>
              <a:ext cx="1652002" cy="1795416"/>
            </a:xfrm>
            <a:prstGeom prst="rect">
              <a:avLst/>
            </a:prstGeom>
          </p:spPr>
        </p:pic>
      </p:grpSp>
    </p:spTree>
    <p:extLst>
      <p:ext uri="{BB962C8B-B14F-4D97-AF65-F5344CB8AC3E}">
        <p14:creationId xmlns:p14="http://schemas.microsoft.com/office/powerpoint/2010/main" val="149298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コンテンツ プレースホルダー 2">
            <a:extLst>
              <a:ext uri="{FF2B5EF4-FFF2-40B4-BE49-F238E27FC236}">
                <a16:creationId xmlns:a16="http://schemas.microsoft.com/office/drawing/2014/main" id="{DC459D7D-C343-8146-298B-12C6C07A06E3}"/>
              </a:ext>
            </a:extLst>
          </p:cNvPr>
          <p:cNvSpPr>
            <a:spLocks noGrp="1"/>
          </p:cNvSpPr>
          <p:nvPr>
            <p:ph idx="1"/>
          </p:nvPr>
        </p:nvSpPr>
        <p:spPr>
          <a:xfrm>
            <a:off x="301625" y="1168400"/>
            <a:ext cx="10781534" cy="4700588"/>
          </a:xfrm>
        </p:spPr>
        <p:txBody>
          <a:bodyPr>
            <a:normAutofit/>
          </a:bodyPr>
          <a:lstStyle/>
          <a:p>
            <a:r>
              <a:rPr kumimoji="1" lang="en-US" altLang="ja-JP" sz="2800" b="1" dirty="0">
                <a:latin typeface="Meiryo UI" panose="020B0604030504040204" pitchFamily="50" charset="-128"/>
                <a:ea typeface="Meiryo UI" panose="020B0604030504040204" pitchFamily="50" charset="-128"/>
              </a:rPr>
              <a:t>WTC-MAIRL</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Weighted Two-individuals Cooperative – MAIRL</a:t>
            </a:r>
            <a:r>
              <a:rPr kumimoji="1" lang="ja-JP" altLang="en-US" dirty="0">
                <a:latin typeface="Meiryo UI" panose="020B0604030504040204" pitchFamily="50" charset="-128"/>
                <a:ea typeface="Meiryo UI" panose="020B0604030504040204" pitchFamily="50" charset="-128"/>
              </a:rPr>
              <a:t>）</a:t>
            </a:r>
            <a:endParaRPr lang="en-US" altLang="ja-JP" dirty="0"/>
          </a:p>
          <a:p>
            <a:pPr lvl="1"/>
            <a:r>
              <a:rPr kumimoji="1" lang="ja-JP" altLang="en-US" sz="2400" b="1" dirty="0">
                <a:latin typeface="Meiryo UI" panose="020B0604030504040204" pitchFamily="50" charset="-128"/>
                <a:ea typeface="Meiryo UI" panose="020B0604030504040204" pitchFamily="50" charset="-128"/>
              </a:rPr>
              <a:t>行動系列</a:t>
            </a:r>
            <a:r>
              <a:rPr lang="en-US" altLang="ja-JP" sz="2400" b="1" dirty="0"/>
              <a:t>MAIRL</a:t>
            </a:r>
            <a:r>
              <a:rPr kumimoji="1" lang="ja-JP" altLang="en-US" sz="2400" b="1" dirty="0">
                <a:latin typeface="Meiryo UI" panose="020B0604030504040204" pitchFamily="50" charset="-128"/>
                <a:ea typeface="Meiryo UI" panose="020B0604030504040204" pitchFamily="50" charset="-128"/>
              </a:rPr>
              <a:t>アーカイブ</a:t>
            </a:r>
            <a:endParaRPr lang="en-US" altLang="ja-JP" sz="2400" b="1" dirty="0"/>
          </a:p>
          <a:p>
            <a:pPr lvl="2"/>
            <a:r>
              <a:rPr kumimoji="1" lang="ja-JP" altLang="en-US" sz="2000" dirty="0">
                <a:latin typeface="Meiryo UI" panose="020B0604030504040204" pitchFamily="50" charset="-128"/>
                <a:ea typeface="Meiryo UI" panose="020B0604030504040204" pitchFamily="50" charset="-128"/>
              </a:rPr>
              <a:t>有用な行動系列の獲得</a:t>
            </a:r>
            <a:endParaRPr lang="en-US" altLang="ja-JP" sz="2000" dirty="0"/>
          </a:p>
          <a:p>
            <a:pPr lvl="1"/>
            <a:r>
              <a:rPr kumimoji="1" lang="ja-JP" altLang="en-US" sz="2400" b="1" dirty="0">
                <a:latin typeface="Meiryo UI" panose="020B0604030504040204" pitchFamily="50" charset="-128"/>
                <a:ea typeface="Meiryo UI" panose="020B0604030504040204" pitchFamily="50" charset="-128"/>
              </a:rPr>
              <a:t>エキスパート生成機構</a:t>
            </a:r>
            <a:endParaRPr lang="en-US" altLang="ja-JP" sz="2400" b="1" dirty="0"/>
          </a:p>
          <a:p>
            <a:pPr lvl="2"/>
            <a:r>
              <a:rPr kumimoji="1" lang="ja-JP" altLang="en-US" sz="2000" dirty="0">
                <a:latin typeface="Meiryo UI" panose="020B0604030504040204" pitchFamily="50" charset="-128"/>
                <a:ea typeface="Meiryo UI" panose="020B0604030504040204" pitchFamily="50" charset="-128"/>
              </a:rPr>
              <a:t>二個体間の関連度を計算</a:t>
            </a:r>
            <a:endParaRPr lang="en-US" altLang="ja-JP" sz="2000" dirty="0"/>
          </a:p>
          <a:p>
            <a:pPr lvl="2"/>
            <a:r>
              <a:rPr kumimoji="1" lang="ja-JP" altLang="en-US" sz="2000" dirty="0">
                <a:latin typeface="Meiryo UI" panose="020B0604030504040204" pitchFamily="50" charset="-128"/>
                <a:ea typeface="Meiryo UI" panose="020B0604030504040204" pitchFamily="50" charset="-128"/>
              </a:rPr>
              <a:t>関連度が高いエージェントほど，そのエージェントと協調する行動系列を高く評価</a:t>
            </a:r>
            <a:endParaRPr lang="en-US" altLang="ja-JP" sz="2000" dirty="0"/>
          </a:p>
          <a:p>
            <a:pPr lvl="2"/>
            <a:r>
              <a:rPr kumimoji="1" lang="ja-JP" altLang="en-US" sz="2000" dirty="0">
                <a:latin typeface="Meiryo UI" panose="020B0604030504040204" pitchFamily="50" charset="-128"/>
                <a:ea typeface="Meiryo UI" panose="020B0604030504040204" pitchFamily="50" charset="-128"/>
              </a:rPr>
              <a:t>評価が最大の行動系列でエキスパート行動を置換</a:t>
            </a:r>
            <a:endParaRPr kumimoji="1" lang="en-US" altLang="ja-JP" sz="2000" dirty="0">
              <a:latin typeface="Meiryo UI" panose="020B0604030504040204" pitchFamily="50" charset="-128"/>
              <a:ea typeface="Meiryo UI" panose="020B0604030504040204" pitchFamily="50" charset="-128"/>
            </a:endParaRPr>
          </a:p>
          <a:p>
            <a:pPr lvl="2"/>
            <a:endParaRPr kumimoji="1" lang="ja-JP" altLang="en-US" sz="2400" dirty="0">
              <a:solidFill>
                <a:schemeClr val="tx1"/>
              </a:solidFill>
            </a:endParaRPr>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4</a:t>
            </a:fld>
            <a:endParaRPr kumimoji="1" lang="ja-JP" altLang="en-US" dirty="0"/>
          </a:p>
        </p:txBody>
      </p:sp>
      <p:sp>
        <p:nvSpPr>
          <p:cNvPr id="12" name="タイトル 11">
            <a:extLst>
              <a:ext uri="{FF2B5EF4-FFF2-40B4-BE49-F238E27FC236}">
                <a16:creationId xmlns:a16="http://schemas.microsoft.com/office/drawing/2014/main" id="{989EBA90-0B7B-3B52-05FF-4FFA3F14F8D0}"/>
              </a:ext>
            </a:extLst>
          </p:cNvPr>
          <p:cNvSpPr>
            <a:spLocks noGrp="1"/>
          </p:cNvSpPr>
          <p:nvPr>
            <p:ph type="title"/>
          </p:nvPr>
        </p:nvSpPr>
        <p:spPr/>
        <p:txBody>
          <a:bodyPr>
            <a:noAutofit/>
          </a:bodyPr>
          <a:lstStyle/>
          <a:p>
            <a:r>
              <a:rPr kumimoji="1" lang="ja-JP" altLang="en-US" sz="4000" dirty="0"/>
              <a:t>提案手法　</a:t>
            </a:r>
            <a:endParaRPr lang="ja-JP" altLang="en-US" sz="1800" dirty="0"/>
          </a:p>
        </p:txBody>
      </p:sp>
      <p:grpSp>
        <p:nvGrpSpPr>
          <p:cNvPr id="80" name="グループ化 79">
            <a:extLst>
              <a:ext uri="{FF2B5EF4-FFF2-40B4-BE49-F238E27FC236}">
                <a16:creationId xmlns:a16="http://schemas.microsoft.com/office/drawing/2014/main" id="{998710CA-B4D7-A0CF-33B5-767ABF7A972B}"/>
              </a:ext>
            </a:extLst>
          </p:cNvPr>
          <p:cNvGrpSpPr/>
          <p:nvPr/>
        </p:nvGrpSpPr>
        <p:grpSpPr>
          <a:xfrm>
            <a:off x="960115" y="4163992"/>
            <a:ext cx="9824463" cy="2328883"/>
            <a:chOff x="960115" y="4163992"/>
            <a:chExt cx="9824463" cy="2328883"/>
          </a:xfrm>
        </p:grpSpPr>
        <p:grpSp>
          <p:nvGrpSpPr>
            <p:cNvPr id="79" name="グループ化 78">
              <a:extLst>
                <a:ext uri="{FF2B5EF4-FFF2-40B4-BE49-F238E27FC236}">
                  <a16:creationId xmlns:a16="http://schemas.microsoft.com/office/drawing/2014/main" id="{1B0FC319-1DDF-B97E-02EA-9116756FD48F}"/>
                </a:ext>
              </a:extLst>
            </p:cNvPr>
            <p:cNvGrpSpPr/>
            <p:nvPr/>
          </p:nvGrpSpPr>
          <p:grpSpPr>
            <a:xfrm>
              <a:off x="960115" y="4163992"/>
              <a:ext cx="9824463" cy="2328883"/>
              <a:chOff x="960115" y="4163992"/>
              <a:chExt cx="9824463" cy="2328883"/>
            </a:xfrm>
          </p:grpSpPr>
          <p:pic>
            <p:nvPicPr>
              <p:cNvPr id="73" name="図 72" descr="時計 が含まれている画像&#10;&#10;自動的に生成された説明">
                <a:extLst>
                  <a:ext uri="{FF2B5EF4-FFF2-40B4-BE49-F238E27FC236}">
                    <a16:creationId xmlns:a16="http://schemas.microsoft.com/office/drawing/2014/main" id="{025D373D-B9E6-18C4-C7CB-00A20716F4C8}"/>
                  </a:ext>
                </a:extLst>
              </p:cNvPr>
              <p:cNvPicPr>
                <a:picLocks noChangeAspect="1"/>
              </p:cNvPicPr>
              <p:nvPr/>
            </p:nvPicPr>
            <p:blipFill>
              <a:blip r:embed="rId3"/>
              <a:stretch>
                <a:fillRect/>
              </a:stretch>
            </p:blipFill>
            <p:spPr>
              <a:xfrm>
                <a:off x="2486798" y="4163992"/>
                <a:ext cx="7218404" cy="2328883"/>
              </a:xfrm>
              <a:prstGeom prst="rect">
                <a:avLst/>
              </a:prstGeom>
            </p:spPr>
          </p:pic>
          <p:sp>
            <p:nvSpPr>
              <p:cNvPr id="75" name="テキスト ボックス 74">
                <a:extLst>
                  <a:ext uri="{FF2B5EF4-FFF2-40B4-BE49-F238E27FC236}">
                    <a16:creationId xmlns:a16="http://schemas.microsoft.com/office/drawing/2014/main" id="{FA139F05-97FC-F7E6-1970-F9947BC11075}"/>
                  </a:ext>
                </a:extLst>
              </p:cNvPr>
              <p:cNvSpPr txBox="1"/>
              <p:nvPr/>
            </p:nvSpPr>
            <p:spPr>
              <a:xfrm>
                <a:off x="960115" y="4362532"/>
                <a:ext cx="2177224" cy="584775"/>
              </a:xfrm>
              <a:prstGeom prst="rect">
                <a:avLst/>
              </a:prstGeom>
              <a:noFill/>
            </p:spPr>
            <p:txBody>
              <a:bodyPr wrap="square" lIns="0" tIns="0" rIns="0" bIns="0" rtlCol="0">
                <a:spAutoFit/>
              </a:bodyPr>
              <a:lstStyle/>
              <a:p>
                <a:r>
                  <a:rPr lang="en-US" altLang="ja-JP" sz="2000" b="1" dirty="0">
                    <a:latin typeface="Cambria Math" panose="02040503050406030204" pitchFamily="18" charset="0"/>
                    <a:ea typeface="Cambria Math" panose="02040503050406030204" pitchFamily="18" charset="0"/>
                  </a:rPr>
                  <a:t>Input: </a:t>
                </a:r>
              </a:p>
              <a:p>
                <a:r>
                  <a:rPr lang="ja-JP" altLang="en-US" b="1" dirty="0">
                    <a:latin typeface="Meiryo UI" panose="020B0604030504040204" pitchFamily="50" charset="-128"/>
                    <a:ea typeface="Meiryo UI" panose="020B0604030504040204" pitchFamily="50" charset="-128"/>
                  </a:rPr>
                  <a:t>エキスパート行動</a:t>
                </a:r>
                <a:endParaRPr kumimoji="1" lang="ja-JP" altLang="en-US" b="1"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0B84C513-1EB6-E835-C564-8FD5D86D9ADB}"/>
                  </a:ext>
                </a:extLst>
              </p:cNvPr>
              <p:cNvSpPr txBox="1"/>
              <p:nvPr/>
            </p:nvSpPr>
            <p:spPr>
              <a:xfrm>
                <a:off x="9587139" y="4381440"/>
                <a:ext cx="1197439" cy="584775"/>
              </a:xfrm>
              <a:prstGeom prst="rect">
                <a:avLst/>
              </a:prstGeom>
              <a:noFill/>
            </p:spPr>
            <p:txBody>
              <a:bodyPr wrap="square" lIns="0" tIns="0" rIns="0" bIns="0" rtlCol="0">
                <a:spAutoFit/>
              </a:bodyPr>
              <a:lstStyle/>
              <a:p>
                <a:r>
                  <a:rPr lang="en-US" altLang="ja-JP" sz="2000" b="1" dirty="0">
                    <a:solidFill>
                      <a:schemeClr val="tx1"/>
                    </a:solidFill>
                    <a:latin typeface="Cambria Math" panose="02040503050406030204" pitchFamily="18" charset="0"/>
                    <a:ea typeface="Cambria Math" panose="02040503050406030204" pitchFamily="18" charset="0"/>
                  </a:rPr>
                  <a:t>Output: </a:t>
                </a:r>
              </a:p>
              <a:p>
                <a:r>
                  <a:rPr kumimoji="1" lang="ja-JP" altLang="en-US" b="1" dirty="0">
                    <a:latin typeface="Meiryo UI" panose="020B0604030504040204" pitchFamily="50" charset="-128"/>
                    <a:ea typeface="Meiryo UI" panose="020B0604030504040204" pitchFamily="50" charset="-128"/>
                  </a:rPr>
                  <a:t>報酬関数</a:t>
                </a:r>
                <a:endParaRPr kumimoji="1" lang="ja-JP" altLang="en-US" b="1" dirty="0">
                  <a:solidFill>
                    <a:srgbClr val="FF0000"/>
                  </a:solidFill>
                  <a:latin typeface="Meiryo UI" panose="020B0604030504040204" pitchFamily="50" charset="-128"/>
                  <a:ea typeface="Meiryo UI" panose="020B0604030504040204" pitchFamily="50" charset="-128"/>
                </a:endParaRPr>
              </a:p>
            </p:txBody>
          </p:sp>
          <p:pic>
            <p:nvPicPr>
              <p:cNvPr id="77" name="図 76">
                <a:extLst>
                  <a:ext uri="{FF2B5EF4-FFF2-40B4-BE49-F238E27FC236}">
                    <a16:creationId xmlns:a16="http://schemas.microsoft.com/office/drawing/2014/main" id="{08BAA435-B0B7-C142-535D-45B066795FD0}"/>
                  </a:ext>
                </a:extLst>
              </p:cNvPr>
              <p:cNvPicPr>
                <a:picLocks noChangeAspect="1"/>
              </p:cNvPicPr>
              <p:nvPr/>
            </p:nvPicPr>
            <p:blipFill rotWithShape="1">
              <a:blip r:embed="rId4"/>
              <a:srcRect l="53405" t="14499" r="26827" b="10834"/>
              <a:stretch/>
            </p:blipFill>
            <p:spPr>
              <a:xfrm>
                <a:off x="1132671" y="4961398"/>
                <a:ext cx="1236777" cy="1087084"/>
              </a:xfrm>
              <a:prstGeom prst="rect">
                <a:avLst/>
              </a:prstGeom>
            </p:spPr>
          </p:pic>
          <p:pic>
            <p:nvPicPr>
              <p:cNvPr id="78" name="図 77">
                <a:extLst>
                  <a:ext uri="{FF2B5EF4-FFF2-40B4-BE49-F238E27FC236}">
                    <a16:creationId xmlns:a16="http://schemas.microsoft.com/office/drawing/2014/main" id="{A1CEC30F-A483-18F6-B566-F37303EE8F94}"/>
                  </a:ext>
                </a:extLst>
              </p:cNvPr>
              <p:cNvPicPr>
                <a:picLocks noChangeAspect="1"/>
              </p:cNvPicPr>
              <p:nvPr/>
            </p:nvPicPr>
            <p:blipFill rotWithShape="1">
              <a:blip r:embed="rId5"/>
              <a:srcRect l="1348" t="6700" r="82177" b="57951"/>
              <a:stretch/>
            </p:blipFill>
            <p:spPr>
              <a:xfrm>
                <a:off x="9535318" y="4961398"/>
                <a:ext cx="1132073" cy="1230351"/>
              </a:xfrm>
              <a:prstGeom prst="rect">
                <a:avLst/>
              </a:prstGeom>
            </p:spPr>
          </p:pic>
        </p:grpSp>
        <p:pic>
          <p:nvPicPr>
            <p:cNvPr id="54" name="図 53" descr="時計, 備え, 吊るす, 市 が含まれている画像&#10;&#10;自動的に生成された説明">
              <a:extLst>
                <a:ext uri="{FF2B5EF4-FFF2-40B4-BE49-F238E27FC236}">
                  <a16:creationId xmlns:a16="http://schemas.microsoft.com/office/drawing/2014/main" id="{DAD94400-CDF4-9220-3B3E-57D454B018F7}"/>
                </a:ext>
              </a:extLst>
            </p:cNvPr>
            <p:cNvPicPr>
              <a:picLocks noChangeAspect="1"/>
            </p:cNvPicPr>
            <p:nvPr/>
          </p:nvPicPr>
          <p:blipFill>
            <a:blip r:embed="rId6"/>
            <a:stretch>
              <a:fillRect/>
            </a:stretch>
          </p:blipFill>
          <p:spPr>
            <a:xfrm>
              <a:off x="5262186" y="5641017"/>
              <a:ext cx="3786420" cy="814929"/>
            </a:xfrm>
            <a:prstGeom prst="rect">
              <a:avLst/>
            </a:prstGeom>
          </p:spPr>
        </p:pic>
      </p:grpSp>
    </p:spTree>
    <p:extLst>
      <p:ext uri="{BB962C8B-B14F-4D97-AF65-F5344CB8AC3E}">
        <p14:creationId xmlns:p14="http://schemas.microsoft.com/office/powerpoint/2010/main" val="375272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5</a:t>
            </a:fld>
            <a:endParaRPr kumimoji="1" lang="ja-JP" altLang="en-US" dirty="0"/>
          </a:p>
        </p:txBody>
      </p:sp>
      <p:pic>
        <p:nvPicPr>
          <p:cNvPr id="46" name="図 45">
            <a:extLst>
              <a:ext uri="{FF2B5EF4-FFF2-40B4-BE49-F238E27FC236}">
                <a16:creationId xmlns:a16="http://schemas.microsoft.com/office/drawing/2014/main" id="{76A263EB-BC56-BE77-6A10-A9FBCEEFAA05}"/>
              </a:ext>
            </a:extLst>
          </p:cNvPr>
          <p:cNvPicPr>
            <a:picLocks noChangeAspect="1"/>
          </p:cNvPicPr>
          <p:nvPr/>
        </p:nvPicPr>
        <p:blipFill>
          <a:blip r:embed="rId3"/>
          <a:stretch>
            <a:fillRect/>
          </a:stretch>
        </p:blipFill>
        <p:spPr>
          <a:xfrm>
            <a:off x="656025" y="4223421"/>
            <a:ext cx="3248241" cy="1996358"/>
          </a:xfrm>
          <a:prstGeom prst="rect">
            <a:avLst/>
          </a:prstGeom>
        </p:spPr>
      </p:pic>
      <p:sp>
        <p:nvSpPr>
          <p:cNvPr id="91" name="タイトル 90">
            <a:extLst>
              <a:ext uri="{FF2B5EF4-FFF2-40B4-BE49-F238E27FC236}">
                <a16:creationId xmlns:a16="http://schemas.microsoft.com/office/drawing/2014/main" id="{6E1903F2-1AFA-B619-598A-7B0AFC880BB0}"/>
              </a:ext>
            </a:extLst>
          </p:cNvPr>
          <p:cNvSpPr>
            <a:spLocks noGrp="1"/>
          </p:cNvSpPr>
          <p:nvPr>
            <p:ph type="title"/>
          </p:nvPr>
        </p:nvSpPr>
        <p:spPr/>
        <p:txBody>
          <a:bodyPr>
            <a:noAutofit/>
          </a:bodyPr>
          <a:lstStyle/>
          <a:p>
            <a:r>
              <a:rPr kumimoji="1" lang="ja-JP" altLang="en-US" sz="4000" dirty="0"/>
              <a:t>提案手法　</a:t>
            </a:r>
            <a:r>
              <a:rPr kumimoji="1" lang="en-US" altLang="ja-JP" sz="4000" dirty="0"/>
              <a:t>W</a:t>
            </a:r>
            <a:r>
              <a:rPr lang="en-US" altLang="ja-JP" sz="4000" dirty="0"/>
              <a:t>TC-MAIRL</a:t>
            </a:r>
            <a:br>
              <a:rPr lang="en-US" altLang="ja-JP" sz="4000" dirty="0"/>
            </a:br>
            <a:r>
              <a:rPr lang="en-US" altLang="ja-JP" sz="1800" dirty="0"/>
              <a:t>( Weighted </a:t>
            </a:r>
            <a:r>
              <a:rPr lang="en-US" altLang="ja-JP" sz="1800" dirty="0">
                <a:effectLst/>
              </a:rPr>
              <a:t>Two-individual </a:t>
            </a:r>
            <a:r>
              <a:rPr lang="en-US" altLang="ja-JP" sz="1800" dirty="0"/>
              <a:t>C</a:t>
            </a:r>
            <a:r>
              <a:rPr lang="en-US" altLang="ja-JP" sz="1800" dirty="0">
                <a:effectLst/>
              </a:rPr>
              <a:t>ooperative – MAIRL </a:t>
            </a:r>
            <a:r>
              <a:rPr lang="en-US" altLang="ja-JP" sz="1800" dirty="0"/>
              <a:t>)</a:t>
            </a:r>
            <a:endParaRPr lang="ja-JP" altLang="en-US" sz="1800" dirty="0"/>
          </a:p>
        </p:txBody>
      </p:sp>
      <p:sp>
        <p:nvSpPr>
          <p:cNvPr id="95" name="コンテンツ プレースホルダー 2">
            <a:extLst>
              <a:ext uri="{FF2B5EF4-FFF2-40B4-BE49-F238E27FC236}">
                <a16:creationId xmlns:a16="http://schemas.microsoft.com/office/drawing/2014/main" id="{A8CEAF62-9037-4029-D7D3-6BE2B19E5385}"/>
              </a:ext>
            </a:extLst>
          </p:cNvPr>
          <p:cNvSpPr>
            <a:spLocks noGrp="1"/>
          </p:cNvSpPr>
          <p:nvPr>
            <p:ph idx="1"/>
          </p:nvPr>
        </p:nvSpPr>
        <p:spPr>
          <a:xfrm>
            <a:off x="301625" y="1168400"/>
            <a:ext cx="10853738" cy="4700588"/>
          </a:xfrm>
        </p:spPr>
        <p:txBody>
          <a:bodyPr>
            <a:normAutofit/>
          </a:bodyPr>
          <a:lstStyle/>
          <a:p>
            <a:r>
              <a:rPr kumimoji="1" lang="ja-JP" altLang="en-US" sz="2800" b="1" dirty="0">
                <a:solidFill>
                  <a:schemeClr val="tx1"/>
                </a:solidFill>
              </a:rPr>
              <a:t>行動系列のアーカイブ</a:t>
            </a:r>
            <a:endParaRPr lang="en-US" altLang="ja-JP" sz="2800" b="1" dirty="0"/>
          </a:p>
          <a:p>
            <a:pPr marL="144018" lvl="1" indent="0">
              <a:buNone/>
            </a:pPr>
            <a:r>
              <a:rPr lang="ja-JP" altLang="en-US" sz="2400" dirty="0">
                <a:solidFill>
                  <a:schemeClr val="tx1"/>
                </a:solidFill>
              </a:rPr>
              <a:t>１</a:t>
            </a:r>
            <a:r>
              <a:rPr lang="en-US" altLang="ja-JP" sz="2400" dirty="0">
                <a:solidFill>
                  <a:schemeClr val="tx1"/>
                </a:solidFill>
              </a:rPr>
              <a:t>. </a:t>
            </a:r>
            <a:r>
              <a:rPr lang="ja-JP" altLang="en-US" sz="2400" dirty="0">
                <a:solidFill>
                  <a:schemeClr val="tx1"/>
                </a:solidFill>
              </a:rPr>
              <a:t>強化学習の際に</a:t>
            </a:r>
            <a:r>
              <a:rPr lang="ja-JP" altLang="en-US" sz="2400" dirty="0"/>
              <a:t>，</a:t>
            </a:r>
            <a:r>
              <a:rPr lang="ja-JP" altLang="en-US" sz="2400" b="1" dirty="0">
                <a:solidFill>
                  <a:schemeClr val="bg2"/>
                </a:solidFill>
              </a:rPr>
              <a:t>有用な行動系列をアーカイブ</a:t>
            </a:r>
            <a:r>
              <a:rPr lang="ja-JP" altLang="en-US" sz="2400" dirty="0">
                <a:solidFill>
                  <a:schemeClr val="tx1"/>
                </a:solidFill>
              </a:rPr>
              <a:t>する</a:t>
            </a:r>
            <a:endParaRPr lang="en-US" altLang="ja-JP" sz="2400" dirty="0">
              <a:solidFill>
                <a:schemeClr val="tx1"/>
              </a:solidFill>
            </a:endParaRPr>
          </a:p>
          <a:p>
            <a:pPr marL="566928" lvl="3" indent="0">
              <a:buNone/>
            </a:pPr>
            <a:r>
              <a:rPr kumimoji="1" lang="ja-JP" altLang="en-US" sz="2000" dirty="0"/>
              <a:t>（有用な行動系列：エキスパート行動のステップ数以下の行動系列）</a:t>
            </a:r>
            <a:endParaRPr kumimoji="1" lang="en-US" altLang="ja-JP" sz="2000" dirty="0"/>
          </a:p>
          <a:p>
            <a:pPr marL="201168" lvl="1" indent="0">
              <a:buNone/>
            </a:pPr>
            <a:r>
              <a:rPr lang="en-US" altLang="ja-JP" sz="2400" dirty="0"/>
              <a:t>2. </a:t>
            </a:r>
            <a:r>
              <a:rPr lang="ja-JP" altLang="en-US" sz="2400" dirty="0"/>
              <a:t>行動系列を実行した際の各エージェントとの</a:t>
            </a:r>
            <a:r>
              <a:rPr lang="ja-JP" altLang="en-US" sz="2400" b="1" dirty="0">
                <a:solidFill>
                  <a:schemeClr val="bg2"/>
                </a:solidFill>
              </a:rPr>
              <a:t>衝突回数・非衝突回数を更新</a:t>
            </a:r>
            <a:r>
              <a:rPr lang="ja-JP" altLang="en-US" sz="2400" dirty="0"/>
              <a:t>する</a:t>
            </a:r>
            <a:endParaRPr kumimoji="1" lang="en-US" altLang="ja-JP" sz="2400" dirty="0"/>
          </a:p>
          <a:p>
            <a:pPr lvl="2"/>
            <a:endParaRPr kumimoji="1" lang="ja-JP" altLang="en-US" sz="2400" dirty="0">
              <a:solidFill>
                <a:schemeClr val="tx1"/>
              </a:solidFill>
            </a:endParaRPr>
          </a:p>
        </p:txBody>
      </p:sp>
      <p:pic>
        <p:nvPicPr>
          <p:cNvPr id="6" name="図 5">
            <a:extLst>
              <a:ext uri="{FF2B5EF4-FFF2-40B4-BE49-F238E27FC236}">
                <a16:creationId xmlns:a16="http://schemas.microsoft.com/office/drawing/2014/main" id="{913693BE-0103-FEA7-D885-59054A948399}"/>
              </a:ext>
            </a:extLst>
          </p:cNvPr>
          <p:cNvPicPr>
            <a:picLocks noChangeAspect="1"/>
          </p:cNvPicPr>
          <p:nvPr/>
        </p:nvPicPr>
        <p:blipFill>
          <a:blip r:embed="rId4"/>
          <a:stretch>
            <a:fillRect/>
          </a:stretch>
        </p:blipFill>
        <p:spPr>
          <a:xfrm>
            <a:off x="6421342" y="861025"/>
            <a:ext cx="5770658" cy="452156"/>
          </a:xfrm>
          <a:prstGeom prst="rect">
            <a:avLst/>
          </a:prstGeom>
        </p:spPr>
      </p:pic>
      <p:pic>
        <p:nvPicPr>
          <p:cNvPr id="13" name="図 12" descr="QR コード&#10;&#10;自動的に生成された説明">
            <a:extLst>
              <a:ext uri="{FF2B5EF4-FFF2-40B4-BE49-F238E27FC236}">
                <a16:creationId xmlns:a16="http://schemas.microsoft.com/office/drawing/2014/main" id="{5FFC6D20-582C-549F-868E-F0A7B34317AA}"/>
              </a:ext>
            </a:extLst>
          </p:cNvPr>
          <p:cNvPicPr>
            <a:picLocks noChangeAspect="1"/>
          </p:cNvPicPr>
          <p:nvPr/>
        </p:nvPicPr>
        <p:blipFill rotWithShape="1">
          <a:blip r:embed="rId5"/>
          <a:srcRect r="7761"/>
          <a:stretch/>
        </p:blipFill>
        <p:spPr>
          <a:xfrm>
            <a:off x="7231432" y="-9866"/>
            <a:ext cx="4960568" cy="1734168"/>
          </a:xfrm>
          <a:prstGeom prst="rect">
            <a:avLst/>
          </a:prstGeom>
        </p:spPr>
      </p:pic>
      <p:pic>
        <p:nvPicPr>
          <p:cNvPr id="11" name="図 10">
            <a:extLst>
              <a:ext uri="{FF2B5EF4-FFF2-40B4-BE49-F238E27FC236}">
                <a16:creationId xmlns:a16="http://schemas.microsoft.com/office/drawing/2014/main" id="{1FCC2432-8AC3-F2C0-F516-E9948C4366DD}"/>
              </a:ext>
            </a:extLst>
          </p:cNvPr>
          <p:cNvPicPr>
            <a:picLocks noChangeAspect="1"/>
          </p:cNvPicPr>
          <p:nvPr/>
        </p:nvPicPr>
        <p:blipFill>
          <a:blip r:embed="rId4">
            <a:alphaModFix amt="71000"/>
          </a:blip>
          <a:stretch>
            <a:fillRect/>
          </a:stretch>
        </p:blipFill>
        <p:spPr>
          <a:xfrm>
            <a:off x="8974931" y="-50584"/>
            <a:ext cx="3235205" cy="1907376"/>
          </a:xfrm>
          <a:prstGeom prst="rect">
            <a:avLst/>
          </a:prstGeom>
        </p:spPr>
      </p:pic>
      <p:pic>
        <p:nvPicPr>
          <p:cNvPr id="14" name="図 13">
            <a:extLst>
              <a:ext uri="{FF2B5EF4-FFF2-40B4-BE49-F238E27FC236}">
                <a16:creationId xmlns:a16="http://schemas.microsoft.com/office/drawing/2014/main" id="{930214AF-B288-856E-9A49-22C719D23A5B}"/>
              </a:ext>
            </a:extLst>
          </p:cNvPr>
          <p:cNvPicPr>
            <a:picLocks noChangeAspect="1"/>
          </p:cNvPicPr>
          <p:nvPr/>
        </p:nvPicPr>
        <p:blipFill>
          <a:blip r:embed="rId4">
            <a:alphaModFix amt="71000"/>
          </a:blip>
          <a:stretch>
            <a:fillRect/>
          </a:stretch>
        </p:blipFill>
        <p:spPr>
          <a:xfrm>
            <a:off x="7213295" y="0"/>
            <a:ext cx="787031" cy="1168400"/>
          </a:xfrm>
          <a:prstGeom prst="rect">
            <a:avLst/>
          </a:prstGeom>
        </p:spPr>
      </p:pic>
      <p:pic>
        <p:nvPicPr>
          <p:cNvPr id="15" name="図 14">
            <a:extLst>
              <a:ext uri="{FF2B5EF4-FFF2-40B4-BE49-F238E27FC236}">
                <a16:creationId xmlns:a16="http://schemas.microsoft.com/office/drawing/2014/main" id="{4D42F6B7-5F6F-5351-1B2F-CD99F4F617A8}"/>
              </a:ext>
            </a:extLst>
          </p:cNvPr>
          <p:cNvPicPr>
            <a:picLocks noChangeAspect="1"/>
          </p:cNvPicPr>
          <p:nvPr/>
        </p:nvPicPr>
        <p:blipFill>
          <a:blip r:embed="rId4">
            <a:alphaModFix amt="71000"/>
          </a:blip>
          <a:stretch>
            <a:fillRect/>
          </a:stretch>
        </p:blipFill>
        <p:spPr>
          <a:xfrm>
            <a:off x="8000326" y="0"/>
            <a:ext cx="974605" cy="403637"/>
          </a:xfrm>
          <a:prstGeom prst="rect">
            <a:avLst/>
          </a:prstGeom>
        </p:spPr>
      </p:pic>
      <p:sp>
        <p:nvSpPr>
          <p:cNvPr id="16" name="テキスト ボックス 15">
            <a:extLst>
              <a:ext uri="{FF2B5EF4-FFF2-40B4-BE49-F238E27FC236}">
                <a16:creationId xmlns:a16="http://schemas.microsoft.com/office/drawing/2014/main" id="{6A57245B-7333-88F7-9818-DF9E6E13CBD1}"/>
              </a:ext>
            </a:extLst>
          </p:cNvPr>
          <p:cNvSpPr txBox="1"/>
          <p:nvPr/>
        </p:nvSpPr>
        <p:spPr>
          <a:xfrm>
            <a:off x="485012" y="3707058"/>
            <a:ext cx="4028084" cy="307777"/>
          </a:xfrm>
          <a:prstGeom prst="rect">
            <a:avLst/>
          </a:prstGeom>
          <a:noFill/>
        </p:spPr>
        <p:txBody>
          <a:bodyPr wrap="square" lIns="0" tIns="0" rIns="0" bIns="0" rtlCol="0">
            <a:spAutoFit/>
          </a:bodyPr>
          <a:lstStyle/>
          <a:p>
            <a:r>
              <a:rPr kumimoji="1" lang="ja-JP" altLang="en-US" sz="2000" b="1" dirty="0">
                <a:latin typeface="Meiryo UI" panose="020B0604030504040204" pitchFamily="50" charset="-128"/>
                <a:ea typeface="Meiryo UI" panose="020B0604030504040204" pitchFamily="50" charset="-128"/>
              </a:rPr>
              <a:t>迷路問題を想定した有用な行動</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grpSp>
        <p:nvGrpSpPr>
          <p:cNvPr id="180" name="グループ化 179">
            <a:extLst>
              <a:ext uri="{FF2B5EF4-FFF2-40B4-BE49-F238E27FC236}">
                <a16:creationId xmlns:a16="http://schemas.microsoft.com/office/drawing/2014/main" id="{A477BD66-10E6-85F4-379B-124E039189F3}"/>
              </a:ext>
            </a:extLst>
          </p:cNvPr>
          <p:cNvGrpSpPr/>
          <p:nvPr/>
        </p:nvGrpSpPr>
        <p:grpSpPr>
          <a:xfrm>
            <a:off x="4349512" y="3696496"/>
            <a:ext cx="7459328" cy="2703158"/>
            <a:chOff x="4426162" y="3696337"/>
            <a:chExt cx="7459328" cy="2703158"/>
          </a:xfrm>
        </p:grpSpPr>
        <p:pic>
          <p:nvPicPr>
            <p:cNvPr id="84" name="図 83" descr="ダイアグラム&#10;&#10;自動的に生成された説明">
              <a:extLst>
                <a:ext uri="{FF2B5EF4-FFF2-40B4-BE49-F238E27FC236}">
                  <a16:creationId xmlns:a16="http://schemas.microsoft.com/office/drawing/2014/main" id="{AD9F4FB3-FAFF-B3FD-47DC-B992D3238922}"/>
                </a:ext>
              </a:extLst>
            </p:cNvPr>
            <p:cNvPicPr>
              <a:picLocks noChangeAspect="1"/>
            </p:cNvPicPr>
            <p:nvPr/>
          </p:nvPicPr>
          <p:blipFill>
            <a:blip r:embed="rId6"/>
            <a:stretch>
              <a:fillRect/>
            </a:stretch>
          </p:blipFill>
          <p:spPr>
            <a:xfrm>
              <a:off x="4426162" y="4363443"/>
              <a:ext cx="1995180" cy="2036052"/>
            </a:xfrm>
            <a:prstGeom prst="rect">
              <a:avLst/>
            </a:prstGeom>
          </p:spPr>
        </p:pic>
        <p:sp>
          <p:nvSpPr>
            <p:cNvPr id="85" name="テキスト ボックス 84">
              <a:extLst>
                <a:ext uri="{FF2B5EF4-FFF2-40B4-BE49-F238E27FC236}">
                  <a16:creationId xmlns:a16="http://schemas.microsoft.com/office/drawing/2014/main" id="{C4069D8A-6EC9-D2CF-04F0-F2DA97056A52}"/>
                </a:ext>
              </a:extLst>
            </p:cNvPr>
            <p:cNvSpPr txBox="1"/>
            <p:nvPr/>
          </p:nvSpPr>
          <p:spPr>
            <a:xfrm>
              <a:off x="6686626" y="3696337"/>
              <a:ext cx="3168968" cy="307777"/>
            </a:xfrm>
            <a:prstGeom prst="rect">
              <a:avLst/>
            </a:prstGeom>
            <a:noFill/>
          </p:spPr>
          <p:txBody>
            <a:bodyPr wrap="square" lIns="0" tIns="0" rIns="0" bIns="0" rtlCol="0">
              <a:spAutoFit/>
            </a:bodyPr>
            <a:lstStyle/>
            <a:p>
              <a:r>
                <a:rPr kumimoji="1" lang="ja-JP" altLang="en-US" sz="2000" b="1" dirty="0">
                  <a:latin typeface="Meiryo UI" panose="020B0604030504040204" pitchFamily="50" charset="-128"/>
                  <a:ea typeface="Meiryo UI" panose="020B0604030504040204" pitchFamily="50" charset="-128"/>
                </a:rPr>
                <a:t>アーカイブの情報の更新の例</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pic>
          <p:nvPicPr>
            <p:cNvPr id="149" name="図 148" descr="ダイアグラム&#10;&#10;自動的に生成された説明">
              <a:extLst>
                <a:ext uri="{FF2B5EF4-FFF2-40B4-BE49-F238E27FC236}">
                  <a16:creationId xmlns:a16="http://schemas.microsoft.com/office/drawing/2014/main" id="{BF2DFB6F-A631-E60F-B31D-B9A11BD12C1D}"/>
                </a:ext>
              </a:extLst>
            </p:cNvPr>
            <p:cNvPicPr>
              <a:picLocks noChangeAspect="1"/>
            </p:cNvPicPr>
            <p:nvPr/>
          </p:nvPicPr>
          <p:blipFill>
            <a:blip r:embed="rId7"/>
            <a:stretch>
              <a:fillRect/>
            </a:stretch>
          </p:blipFill>
          <p:spPr>
            <a:xfrm>
              <a:off x="6570927" y="4247749"/>
              <a:ext cx="5314563" cy="2056456"/>
            </a:xfrm>
            <a:prstGeom prst="rect">
              <a:avLst/>
            </a:prstGeom>
          </p:spPr>
        </p:pic>
        <p:sp>
          <p:nvSpPr>
            <p:cNvPr id="150" name="テキスト ボックス 149">
              <a:extLst>
                <a:ext uri="{FF2B5EF4-FFF2-40B4-BE49-F238E27FC236}">
                  <a16:creationId xmlns:a16="http://schemas.microsoft.com/office/drawing/2014/main" id="{24DBA6DA-683A-AE26-5901-AE0350219E23}"/>
                </a:ext>
              </a:extLst>
            </p:cNvPr>
            <p:cNvSpPr txBox="1"/>
            <p:nvPr/>
          </p:nvSpPr>
          <p:spPr>
            <a:xfrm>
              <a:off x="4512238" y="4131722"/>
              <a:ext cx="3026376" cy="276999"/>
            </a:xfrm>
            <a:prstGeom prst="rect">
              <a:avLst/>
            </a:prstGeom>
            <a:noFill/>
          </p:spPr>
          <p:txBody>
            <a:bodyPr wrap="square" lIns="0" tIns="0" rIns="0" bIns="0" rtlCol="0">
              <a:spAutoFit/>
            </a:bodyPr>
            <a:lstStyle/>
            <a:p>
              <a:r>
                <a:rPr kumimoji="1" lang="ja-JP" altLang="en-US" dirty="0">
                  <a:solidFill>
                    <a:schemeClr val="tx1"/>
                  </a:solidFill>
                  <a:latin typeface="Meiryo UI" panose="020B0604030504040204" pitchFamily="50" charset="-128"/>
                  <a:ea typeface="Meiryo UI" panose="020B0604030504040204" pitchFamily="50" charset="-128"/>
                </a:rPr>
                <a:t>行動系列</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を実行（黒）</a:t>
              </a:r>
            </a:p>
          </p:txBody>
        </p:sp>
        <p:sp>
          <p:nvSpPr>
            <p:cNvPr id="151" name="正方形/長方形 150">
              <a:extLst>
                <a:ext uri="{FF2B5EF4-FFF2-40B4-BE49-F238E27FC236}">
                  <a16:creationId xmlns:a16="http://schemas.microsoft.com/office/drawing/2014/main" id="{9ADA4A50-EF0E-3AD7-3FA2-0E20C67491A1}"/>
                </a:ext>
              </a:extLst>
            </p:cNvPr>
            <p:cNvSpPr/>
            <p:nvPr/>
          </p:nvSpPr>
          <p:spPr>
            <a:xfrm>
              <a:off x="4426162" y="4039339"/>
              <a:ext cx="7459328" cy="23601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2" name="正方形/長方形 151">
            <a:extLst>
              <a:ext uri="{FF2B5EF4-FFF2-40B4-BE49-F238E27FC236}">
                <a16:creationId xmlns:a16="http://schemas.microsoft.com/office/drawing/2014/main" id="{6B681742-0B42-0BE5-A532-53FE7648A7E2}"/>
              </a:ext>
            </a:extLst>
          </p:cNvPr>
          <p:cNvSpPr/>
          <p:nvPr/>
        </p:nvSpPr>
        <p:spPr>
          <a:xfrm>
            <a:off x="383160" y="4041522"/>
            <a:ext cx="3582661" cy="23601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211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a:extLst>
              <a:ext uri="{FF2B5EF4-FFF2-40B4-BE49-F238E27FC236}">
                <a16:creationId xmlns:a16="http://schemas.microsoft.com/office/drawing/2014/main" id="{BFE899D1-CD13-4EF1-E2B0-F0D7DC11D303}"/>
              </a:ext>
            </a:extLst>
          </p:cNvPr>
          <p:cNvSpPr>
            <a:spLocks noGrp="1"/>
          </p:cNvSpPr>
          <p:nvPr>
            <p:ph idx="1"/>
          </p:nvPr>
        </p:nvSpPr>
        <p:spPr>
          <a:xfrm>
            <a:off x="301942" y="1166033"/>
            <a:ext cx="10853738" cy="4700588"/>
          </a:xfrm>
        </p:spPr>
        <p:txBody>
          <a:bodyPr>
            <a:normAutofit/>
          </a:bodyPr>
          <a:lstStyle/>
          <a:p>
            <a:r>
              <a:rPr kumimoji="1" lang="ja-JP" altLang="en-US" sz="2800" b="1" dirty="0"/>
              <a:t>関連度の更新</a:t>
            </a:r>
            <a:endParaRPr kumimoji="1" lang="en-US" altLang="ja-JP" sz="2800" b="1" dirty="0"/>
          </a:p>
          <a:p>
            <a:pPr lvl="1"/>
            <a:r>
              <a:rPr lang="ja-JP" altLang="en-US" sz="2400" dirty="0"/>
              <a:t>関連度は</a:t>
            </a:r>
            <a:r>
              <a:rPr lang="ja-JP" altLang="en-US" sz="2400" b="1" dirty="0">
                <a:solidFill>
                  <a:schemeClr val="bg2"/>
                </a:solidFill>
              </a:rPr>
              <a:t>各エージェントの衝突度合い</a:t>
            </a:r>
            <a:r>
              <a:rPr lang="ja-JP" altLang="en-US" sz="2400" dirty="0"/>
              <a:t>とする</a:t>
            </a:r>
            <a:endParaRPr lang="en-US" altLang="ja-JP" sz="2400" dirty="0"/>
          </a:p>
          <a:p>
            <a:pPr lvl="1"/>
            <a:r>
              <a:rPr lang="ja-JP" altLang="en-US" sz="2400" dirty="0"/>
              <a:t>強化学習により得られた方策に従って行動した際の各エージェントの衝突回数を加算</a:t>
            </a:r>
            <a:endParaRPr lang="en-US" altLang="ja-JP" sz="2400" dirty="0"/>
          </a:p>
          <a:p>
            <a:pPr lvl="1"/>
            <a:endParaRPr lang="en-US" altLang="ja-JP" sz="2400" dirty="0"/>
          </a:p>
          <a:p>
            <a:pPr lvl="1"/>
            <a:endParaRPr lang="en-US" altLang="ja-JP" sz="2600" dirty="0"/>
          </a:p>
          <a:p>
            <a:pPr lvl="1"/>
            <a:endParaRPr kumimoji="1" lang="en-US" altLang="ja-JP" sz="2600" dirty="0"/>
          </a:p>
          <a:p>
            <a:pPr marL="0" indent="0">
              <a:buNone/>
            </a:pPr>
            <a:endParaRPr kumimoji="1" lang="ja-JP" altLang="en-US" sz="2800" b="1"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6</a:t>
            </a:fld>
            <a:endParaRPr kumimoji="1" lang="ja-JP" altLang="en-US" dirty="0"/>
          </a:p>
        </p:txBody>
      </p:sp>
      <p:sp>
        <p:nvSpPr>
          <p:cNvPr id="8" name="タイトル 7">
            <a:extLst>
              <a:ext uri="{FF2B5EF4-FFF2-40B4-BE49-F238E27FC236}">
                <a16:creationId xmlns:a16="http://schemas.microsoft.com/office/drawing/2014/main" id="{B8D07981-C178-C420-5B38-808D712D6890}"/>
              </a:ext>
            </a:extLst>
          </p:cNvPr>
          <p:cNvSpPr>
            <a:spLocks noGrp="1"/>
          </p:cNvSpPr>
          <p:nvPr>
            <p:ph type="title"/>
          </p:nvPr>
        </p:nvSpPr>
        <p:spPr/>
        <p:txBody>
          <a:bodyPr>
            <a:noAutofit/>
          </a:bodyPr>
          <a:lstStyle/>
          <a:p>
            <a:r>
              <a:rPr kumimoji="1" lang="ja-JP" altLang="en-US" sz="4000" dirty="0"/>
              <a:t>提案手法　</a:t>
            </a:r>
            <a:r>
              <a:rPr kumimoji="1" lang="en-US" altLang="ja-JP" sz="4000" dirty="0"/>
              <a:t>W</a:t>
            </a:r>
            <a:r>
              <a:rPr lang="en-US" altLang="ja-JP" sz="4000" dirty="0"/>
              <a:t>TC-MAIRL</a:t>
            </a:r>
            <a:br>
              <a:rPr lang="en-US" altLang="ja-JP" sz="4000" dirty="0"/>
            </a:br>
            <a:r>
              <a:rPr lang="en-US" altLang="ja-JP" sz="1800" dirty="0"/>
              <a:t>( Weighted </a:t>
            </a:r>
            <a:r>
              <a:rPr lang="en-US" altLang="ja-JP" sz="1800" dirty="0">
                <a:effectLst/>
              </a:rPr>
              <a:t>Two-individual </a:t>
            </a:r>
            <a:r>
              <a:rPr lang="en-US" altLang="ja-JP" sz="1800" dirty="0"/>
              <a:t>C</a:t>
            </a:r>
            <a:r>
              <a:rPr lang="en-US" altLang="ja-JP" sz="1800" dirty="0">
                <a:effectLst/>
              </a:rPr>
              <a:t>ooperative – MAIRL </a:t>
            </a:r>
            <a:r>
              <a:rPr lang="en-US" altLang="ja-JP" sz="1800" dirty="0"/>
              <a:t>)</a:t>
            </a:r>
            <a:endParaRPr lang="ja-JP" altLang="en-US" sz="1800" dirty="0"/>
          </a:p>
        </p:txBody>
      </p:sp>
      <p:grpSp>
        <p:nvGrpSpPr>
          <p:cNvPr id="43" name="グループ化 42">
            <a:extLst>
              <a:ext uri="{FF2B5EF4-FFF2-40B4-BE49-F238E27FC236}">
                <a16:creationId xmlns:a16="http://schemas.microsoft.com/office/drawing/2014/main" id="{11AE6B4A-1F98-C32F-37C9-AE9E0DC3E37C}"/>
              </a:ext>
            </a:extLst>
          </p:cNvPr>
          <p:cNvGrpSpPr/>
          <p:nvPr/>
        </p:nvGrpSpPr>
        <p:grpSpPr>
          <a:xfrm>
            <a:off x="2083432" y="3390798"/>
            <a:ext cx="7165072" cy="2032102"/>
            <a:chOff x="3250380" y="3628886"/>
            <a:chExt cx="7165072" cy="2032102"/>
          </a:xfrm>
        </p:grpSpPr>
        <p:sp>
          <p:nvSpPr>
            <p:cNvPr id="42" name="正方形/長方形 41">
              <a:extLst>
                <a:ext uri="{FF2B5EF4-FFF2-40B4-BE49-F238E27FC236}">
                  <a16:creationId xmlns:a16="http://schemas.microsoft.com/office/drawing/2014/main" id="{B2E02C39-260B-48C4-A79E-4CE7258847D5}"/>
                </a:ext>
              </a:extLst>
            </p:cNvPr>
            <p:cNvSpPr/>
            <p:nvPr/>
          </p:nvSpPr>
          <p:spPr>
            <a:xfrm>
              <a:off x="3250380" y="4110447"/>
              <a:ext cx="7165072" cy="1550541"/>
            </a:xfrm>
            <a:prstGeom prst="rect">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124BF397-EA5B-92B0-9D81-BC0231C8E61C}"/>
                    </a:ext>
                  </a:extLst>
                </p:cNvPr>
                <p:cNvSpPr txBox="1"/>
                <p:nvPr/>
              </p:nvSpPr>
              <p:spPr>
                <a:xfrm>
                  <a:off x="4027355" y="3628886"/>
                  <a:ext cx="56072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𝐴𝑔𝑒𝑛</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𝑡</m:t>
                            </m:r>
                          </m:e>
                          <m:sub>
                            <m:r>
                              <a:rPr lang="en-US" altLang="ja-JP" sz="2400" b="0" i="1" smtClean="0">
                                <a:latin typeface="Cambria Math" panose="02040503050406030204" pitchFamily="18" charset="0"/>
                              </a:rPr>
                              <m:t>0</m:t>
                            </m:r>
                          </m:sub>
                        </m:sSub>
                        <m:r>
                          <a:rPr lang="ja-JP" altLang="en-US" sz="2400" i="1">
                            <a:latin typeface="Cambria Math" panose="02040503050406030204" pitchFamily="18" charset="0"/>
                          </a:rPr>
                          <m:t>の各エージェントの関連</m:t>
                        </m:r>
                        <m:r>
                          <a:rPr lang="ja-JP" altLang="en-US" sz="2400" i="1" dirty="0">
                            <a:latin typeface="Cambria Math" panose="02040503050406030204" pitchFamily="18" charset="0"/>
                          </a:rPr>
                          <m:t>度の計算</m:t>
                        </m:r>
                      </m:oMath>
                    </m:oMathPara>
                  </a14:m>
                  <a:endParaRPr lang="en-US" altLang="ja-JP" sz="2400" b="0" dirty="0"/>
                </a:p>
              </p:txBody>
            </p:sp>
          </mc:Choice>
          <mc:Fallback xmlns="">
            <p:sp>
              <p:nvSpPr>
                <p:cNvPr id="25" name="テキスト ボックス 24">
                  <a:extLst>
                    <a:ext uri="{FF2B5EF4-FFF2-40B4-BE49-F238E27FC236}">
                      <a16:creationId xmlns:a16="http://schemas.microsoft.com/office/drawing/2014/main" id="{124BF397-EA5B-92B0-9D81-BC0231C8E61C}"/>
                    </a:ext>
                  </a:extLst>
                </p:cNvPr>
                <p:cNvSpPr txBox="1">
                  <a:spLocks noRot="1" noChangeAspect="1" noMove="1" noResize="1" noEditPoints="1" noAdjustHandles="1" noChangeArrowheads="1" noChangeShapeType="1" noTextEdit="1"/>
                </p:cNvSpPr>
                <p:nvPr/>
              </p:nvSpPr>
              <p:spPr>
                <a:xfrm>
                  <a:off x="4027355" y="3628886"/>
                  <a:ext cx="5607275" cy="461665"/>
                </a:xfrm>
                <a:prstGeom prst="rect">
                  <a:avLst/>
                </a:prstGeom>
                <a:blipFill>
                  <a:blip r:embed="rId3"/>
                  <a:stretch>
                    <a:fillRect b="-18421"/>
                  </a:stretch>
                </a:blipFill>
              </p:spPr>
              <p:txBody>
                <a:bodyPr/>
                <a:lstStyle/>
                <a:p>
                  <a:r>
                    <a:rPr lang="ja-JP" altLang="en-US">
                      <a:noFill/>
                    </a:rPr>
                    <a:t> </a:t>
                  </a:r>
                </a:p>
              </p:txBody>
            </p:sp>
          </mc:Fallback>
        </mc:AlternateContent>
        <p:grpSp>
          <p:nvGrpSpPr>
            <p:cNvPr id="41" name="グループ化 40">
              <a:extLst>
                <a:ext uri="{FF2B5EF4-FFF2-40B4-BE49-F238E27FC236}">
                  <a16:creationId xmlns:a16="http://schemas.microsoft.com/office/drawing/2014/main" id="{413C575E-2F48-96A9-6EAF-36A05339A359}"/>
                </a:ext>
              </a:extLst>
            </p:cNvPr>
            <p:cNvGrpSpPr/>
            <p:nvPr/>
          </p:nvGrpSpPr>
          <p:grpSpPr>
            <a:xfrm>
              <a:off x="3385712" y="3864108"/>
              <a:ext cx="6920382" cy="1710570"/>
              <a:chOff x="3385712" y="3864108"/>
              <a:chExt cx="6920382" cy="1710570"/>
            </a:xfrm>
          </p:grpSpPr>
          <p:grpSp>
            <p:nvGrpSpPr>
              <p:cNvPr id="12" name="グループ化 11">
                <a:extLst>
                  <a:ext uri="{FF2B5EF4-FFF2-40B4-BE49-F238E27FC236}">
                    <a16:creationId xmlns:a16="http://schemas.microsoft.com/office/drawing/2014/main" id="{F97BA66C-911A-DBC9-44EC-065B6C1BA092}"/>
                  </a:ext>
                </a:extLst>
              </p:cNvPr>
              <p:cNvGrpSpPr/>
              <p:nvPr/>
            </p:nvGrpSpPr>
            <p:grpSpPr>
              <a:xfrm>
                <a:off x="3385712" y="4262550"/>
                <a:ext cx="2621594" cy="1312126"/>
                <a:chOff x="2918898" y="1367945"/>
                <a:chExt cx="2558061" cy="1267472"/>
              </a:xfrm>
            </p:grpSpPr>
            <p:sp>
              <p:nvSpPr>
                <p:cNvPr id="13" name="正方形/長方形 12">
                  <a:extLst>
                    <a:ext uri="{FF2B5EF4-FFF2-40B4-BE49-F238E27FC236}">
                      <a16:creationId xmlns:a16="http://schemas.microsoft.com/office/drawing/2014/main" id="{1555070C-CE59-81AE-5574-1DE66070A0F8}"/>
                    </a:ext>
                  </a:extLst>
                </p:cNvPr>
                <p:cNvSpPr/>
                <p:nvPr/>
              </p:nvSpPr>
              <p:spPr>
                <a:xfrm>
                  <a:off x="2980255" y="1367945"/>
                  <a:ext cx="2430292" cy="1194912"/>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412627D-BF92-4224-72FE-2573FC1CD74F}"/>
                        </a:ext>
                      </a:extLst>
                    </p:cNvPr>
                    <p:cNvSpPr txBox="1"/>
                    <p:nvPr/>
                  </p:nvSpPr>
                  <p:spPr>
                    <a:xfrm>
                      <a:off x="3402900" y="1726242"/>
                      <a:ext cx="83010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solidFill>
                                  <a:schemeClr val="tx1"/>
                                </a:solidFill>
                                <a:latin typeface="Cambria Math" panose="02040503050406030204" pitchFamily="18" charset="0"/>
                              </a:rPr>
                              <m:t>𝑨𝒈𝒆𝒏</m:t>
                            </m:r>
                            <m:sSub>
                              <m:sSubPr>
                                <m:ctrlPr>
                                  <a:rPr kumimoji="1" lang="en-US" altLang="ja-JP" sz="2000" b="1" i="1" smtClean="0">
                                    <a:solidFill>
                                      <a:schemeClr val="tx1"/>
                                    </a:solidFill>
                                    <a:latin typeface="Cambria Math" panose="02040503050406030204" pitchFamily="18" charset="0"/>
                                  </a:rPr>
                                </m:ctrlPr>
                              </m:sSubPr>
                              <m:e>
                                <m:r>
                                  <a:rPr kumimoji="1" lang="en-US" altLang="ja-JP" sz="2000" b="1" i="1" smtClean="0">
                                    <a:solidFill>
                                      <a:schemeClr val="tx1"/>
                                    </a:solidFill>
                                    <a:latin typeface="Cambria Math" panose="02040503050406030204" pitchFamily="18" charset="0"/>
                                  </a:rPr>
                                  <m:t>𝒕</m:t>
                                </m:r>
                              </m:e>
                              <m:sub>
                                <m:r>
                                  <a:rPr kumimoji="1" lang="en-US" altLang="ja-JP" sz="2000" b="1" i="1" smtClean="0">
                                    <a:solidFill>
                                      <a:schemeClr val="tx1"/>
                                    </a:solidFill>
                                    <a:latin typeface="Cambria Math" panose="02040503050406030204" pitchFamily="18" charset="0"/>
                                  </a:rPr>
                                  <m:t>𝟏</m:t>
                                </m:r>
                              </m:sub>
                            </m:sSub>
                          </m:oMath>
                        </m:oMathPara>
                      </a14:m>
                      <a:endParaRPr kumimoji="1" lang="ja-JP" altLang="en-US" sz="1600" b="1" dirty="0">
                        <a:solidFill>
                          <a:schemeClr val="tx1"/>
                        </a:solidFill>
                      </a:endParaRPr>
                    </a:p>
                  </p:txBody>
                </p:sp>
              </mc:Choice>
              <mc:Fallback xmlns="">
                <p:sp>
                  <p:nvSpPr>
                    <p:cNvPr id="14" name="テキスト ボックス 13">
                      <a:extLst>
                        <a:ext uri="{FF2B5EF4-FFF2-40B4-BE49-F238E27FC236}">
                          <a16:creationId xmlns:a16="http://schemas.microsoft.com/office/drawing/2014/main" id="{3412627D-BF92-4224-72FE-2573FC1CD74F}"/>
                        </a:ext>
                      </a:extLst>
                    </p:cNvPr>
                    <p:cNvSpPr txBox="1">
                      <a:spLocks noRot="1" noChangeAspect="1" noMove="1" noResize="1" noEditPoints="1" noAdjustHandles="1" noChangeArrowheads="1" noChangeShapeType="1" noTextEdit="1"/>
                    </p:cNvSpPr>
                    <p:nvPr/>
                  </p:nvSpPr>
                  <p:spPr>
                    <a:xfrm>
                      <a:off x="3402900" y="1726242"/>
                      <a:ext cx="830108" cy="307777"/>
                    </a:xfrm>
                    <a:prstGeom prst="rect">
                      <a:avLst/>
                    </a:prstGeom>
                    <a:blipFill>
                      <a:blip r:embed="rId4"/>
                      <a:stretch>
                        <a:fillRect l="-13571" r="-9286" b="-28846"/>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272A4730-F8A7-52EC-BB0D-A92849DE9D68}"/>
                    </a:ext>
                  </a:extLst>
                </p:cNvPr>
                <p:cNvSpPr txBox="1"/>
                <p:nvPr/>
              </p:nvSpPr>
              <p:spPr>
                <a:xfrm>
                  <a:off x="4644143" y="1761768"/>
                  <a:ext cx="436081" cy="297303"/>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70</a:t>
                  </a:r>
                  <a:endParaRPr kumimoji="1" lang="ja-JP" altLang="en-US" sz="20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66589AC1-0D23-5DAF-9382-CB574B805C9E}"/>
                    </a:ext>
                  </a:extLst>
                </p:cNvPr>
                <p:cNvSpPr txBox="1"/>
                <p:nvPr/>
              </p:nvSpPr>
              <p:spPr>
                <a:xfrm>
                  <a:off x="4668202" y="2148375"/>
                  <a:ext cx="509076" cy="297303"/>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30</a:t>
                  </a:r>
                  <a:endParaRPr kumimoji="1" lang="ja-JP" altLang="en-US" sz="2000" b="1"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B4401F9-DC9C-888E-4462-AC7F9D1D3D70}"/>
                    </a:ext>
                  </a:extLst>
                </p:cNvPr>
                <p:cNvSpPr txBox="1"/>
                <p:nvPr/>
              </p:nvSpPr>
              <p:spPr>
                <a:xfrm>
                  <a:off x="2918898" y="1435937"/>
                  <a:ext cx="2558061" cy="327032"/>
                </a:xfrm>
                <a:prstGeom prst="rect">
                  <a:avLst/>
                </a:prstGeom>
                <a:no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各エージェントとの衝突回数</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FC0DAC0-89E6-2D82-BE38-38705AC1C84D}"/>
                        </a:ext>
                      </a:extLst>
                    </p:cNvPr>
                    <p:cNvSpPr txBox="1"/>
                    <p:nvPr/>
                  </p:nvSpPr>
                  <p:spPr>
                    <a:xfrm>
                      <a:off x="3397457" y="2119314"/>
                      <a:ext cx="830108" cy="516103"/>
                    </a:xfrm>
                    <a:prstGeom prst="rect">
                      <a:avLst/>
                    </a:prstGeom>
                    <a:noFill/>
                  </p:spPr>
                  <p:txBody>
                    <a:bodyPr wrap="square" lIns="0" tIns="0" rIns="0" bIns="0" rtlCol="0">
                      <a:spAutoFit/>
                    </a:bodyPr>
                    <a:lstStyle/>
                    <a:p>
                      <a14:m>
                        <m:oMath xmlns:m="http://schemas.openxmlformats.org/officeDocument/2006/math">
                          <m:r>
                            <a:rPr kumimoji="1" lang="en-US" altLang="ja-JP" sz="2000" b="1" i="1" smtClean="0">
                              <a:solidFill>
                                <a:schemeClr val="tx1"/>
                              </a:solidFill>
                              <a:latin typeface="Cambria Math" panose="02040503050406030204" pitchFamily="18" charset="0"/>
                            </a:rPr>
                            <m:t>𝑨𝒈𝒆𝒏</m:t>
                          </m:r>
                          <m:sSub>
                            <m:sSubPr>
                              <m:ctrlPr>
                                <a:rPr kumimoji="1" lang="en-US" altLang="ja-JP" sz="2000" b="1" i="1" smtClean="0">
                                  <a:solidFill>
                                    <a:schemeClr val="tx1"/>
                                  </a:solidFill>
                                  <a:latin typeface="Cambria Math" panose="02040503050406030204" pitchFamily="18" charset="0"/>
                                </a:rPr>
                              </m:ctrlPr>
                            </m:sSubPr>
                            <m:e>
                              <m:r>
                                <a:rPr kumimoji="1" lang="en-US" altLang="ja-JP" sz="2000" b="1" i="1" smtClean="0">
                                  <a:solidFill>
                                    <a:schemeClr val="tx1"/>
                                  </a:solidFill>
                                  <a:latin typeface="Cambria Math" panose="02040503050406030204" pitchFamily="18" charset="0"/>
                                </a:rPr>
                                <m:t>𝒕</m:t>
                              </m:r>
                            </m:e>
                            <m:sub>
                              <m:r>
                                <a:rPr kumimoji="1" lang="en-US" altLang="ja-JP" sz="2000" b="1" i="1" smtClean="0">
                                  <a:solidFill>
                                    <a:schemeClr val="tx1"/>
                                  </a:solidFill>
                                  <a:latin typeface="Cambria Math" panose="02040503050406030204" pitchFamily="18" charset="0"/>
                                </a:rPr>
                                <m:t>𝟐</m:t>
                              </m:r>
                            </m:sub>
                          </m:sSub>
                        </m:oMath>
                      </a14:m>
                      <a:r>
                        <a:rPr kumimoji="1" lang="en-US" altLang="ja-JP" sz="1400" b="1" dirty="0">
                          <a:solidFill>
                            <a:schemeClr val="accent1">
                              <a:lumMod val="25000"/>
                            </a:schemeClr>
                          </a:solidFill>
                        </a:rPr>
                        <a:t>:</a:t>
                      </a:r>
                      <a:endParaRPr kumimoji="1" lang="ja-JP" altLang="en-US" sz="1400" b="1" dirty="0">
                        <a:solidFill>
                          <a:schemeClr val="accent1">
                            <a:lumMod val="25000"/>
                          </a:schemeClr>
                        </a:solidFill>
                      </a:endParaRPr>
                    </a:p>
                  </p:txBody>
                </p:sp>
              </mc:Choice>
              <mc:Fallback xmlns="">
                <p:sp>
                  <p:nvSpPr>
                    <p:cNvPr id="20" name="テキスト ボックス 19">
                      <a:extLst>
                        <a:ext uri="{FF2B5EF4-FFF2-40B4-BE49-F238E27FC236}">
                          <a16:creationId xmlns:a16="http://schemas.microsoft.com/office/drawing/2014/main" id="{0FC0DAC0-89E6-2D82-BE38-38705AC1C84D}"/>
                        </a:ext>
                      </a:extLst>
                    </p:cNvPr>
                    <p:cNvSpPr txBox="1">
                      <a:spLocks noRot="1" noChangeAspect="1" noMove="1" noResize="1" noEditPoints="1" noAdjustHandles="1" noChangeArrowheads="1" noChangeShapeType="1" noTextEdit="1"/>
                    </p:cNvSpPr>
                    <p:nvPr/>
                  </p:nvSpPr>
                  <p:spPr>
                    <a:xfrm>
                      <a:off x="3397457" y="2119314"/>
                      <a:ext cx="830108" cy="516103"/>
                    </a:xfrm>
                    <a:prstGeom prst="rect">
                      <a:avLst/>
                    </a:prstGeom>
                    <a:blipFill>
                      <a:blip r:embed="rId5"/>
                      <a:stretch>
                        <a:fillRect l="-13571" r="-9286" b="-16092"/>
                      </a:stretch>
                    </a:blipFill>
                  </p:spPr>
                  <p:txBody>
                    <a:bodyPr/>
                    <a:lstStyle/>
                    <a:p>
                      <a:r>
                        <a:rPr lang="ja-JP" altLang="en-US">
                          <a:noFill/>
                        </a:rPr>
                        <a:t> </a:t>
                      </a:r>
                    </a:p>
                  </p:txBody>
                </p:sp>
              </mc:Fallback>
            </mc:AlternateContent>
          </p:grpSp>
          <p:cxnSp>
            <p:nvCxnSpPr>
              <p:cNvPr id="22" name="直線矢印コネクタ 21">
                <a:extLst>
                  <a:ext uri="{FF2B5EF4-FFF2-40B4-BE49-F238E27FC236}">
                    <a16:creationId xmlns:a16="http://schemas.microsoft.com/office/drawing/2014/main" id="{38A115A8-CBDA-4C6E-6D78-A689779DAC96}"/>
                  </a:ext>
                </a:extLst>
              </p:cNvPr>
              <p:cNvCxnSpPr/>
              <p:nvPr/>
            </p:nvCxnSpPr>
            <p:spPr>
              <a:xfrm>
                <a:off x="6711345" y="5051575"/>
                <a:ext cx="5516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右中かっこ 25">
                <a:extLst>
                  <a:ext uri="{FF2B5EF4-FFF2-40B4-BE49-F238E27FC236}">
                    <a16:creationId xmlns:a16="http://schemas.microsoft.com/office/drawing/2014/main" id="{C0EA840F-4C93-2B3D-D510-211D3449D653}"/>
                  </a:ext>
                </a:extLst>
              </p:cNvPr>
              <p:cNvSpPr/>
              <p:nvPr/>
            </p:nvSpPr>
            <p:spPr>
              <a:xfrm>
                <a:off x="5591647" y="4662660"/>
                <a:ext cx="281943" cy="696691"/>
              </a:xfrm>
              <a:prstGeom prst="rightBrace">
                <a:avLst>
                  <a:gd name="adj1" fmla="val 25108"/>
                  <a:gd name="adj2" fmla="val 50000"/>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D8166C6E-0835-5874-F1F1-E4EBDCED9913}"/>
                  </a:ext>
                </a:extLst>
              </p:cNvPr>
              <p:cNvSpPr txBox="1"/>
              <p:nvPr/>
            </p:nvSpPr>
            <p:spPr>
              <a:xfrm>
                <a:off x="5873719" y="4565884"/>
                <a:ext cx="958768" cy="338554"/>
              </a:xfrm>
              <a:prstGeom prst="rect">
                <a:avLst/>
              </a:prstGeom>
              <a:noFill/>
            </p:spPr>
            <p:txBody>
              <a:bodyPr wrap="square">
                <a:spAutoFit/>
              </a:bodyPr>
              <a:lstStyle/>
              <a:p>
                <a:r>
                  <a:rPr kumimoji="1" lang="ja-JP" altLang="en-US" sz="1600" b="1" dirty="0">
                    <a:latin typeface="Meiryo UI" panose="020B0604030504040204" pitchFamily="50" charset="-128"/>
                    <a:ea typeface="Meiryo UI" panose="020B0604030504040204" pitchFamily="50" charset="-128"/>
                  </a:rPr>
                  <a:t>合計値</a:t>
                </a:r>
              </a:p>
            </p:txBody>
          </p:sp>
          <p:grpSp>
            <p:nvGrpSpPr>
              <p:cNvPr id="29" name="グループ化 28">
                <a:extLst>
                  <a:ext uri="{FF2B5EF4-FFF2-40B4-BE49-F238E27FC236}">
                    <a16:creationId xmlns:a16="http://schemas.microsoft.com/office/drawing/2014/main" id="{EE242829-8BE2-38E2-20A7-4E5ECF043DFD}"/>
                  </a:ext>
                </a:extLst>
              </p:cNvPr>
              <p:cNvGrpSpPr/>
              <p:nvPr/>
            </p:nvGrpSpPr>
            <p:grpSpPr>
              <a:xfrm>
                <a:off x="7527744" y="3864108"/>
                <a:ext cx="2778350" cy="1710570"/>
                <a:chOff x="2980255" y="986612"/>
                <a:chExt cx="2711018" cy="1652355"/>
              </a:xfrm>
            </p:grpSpPr>
            <p:sp>
              <p:nvSpPr>
                <p:cNvPr id="30" name="正方形/長方形 29">
                  <a:extLst>
                    <a:ext uri="{FF2B5EF4-FFF2-40B4-BE49-F238E27FC236}">
                      <a16:creationId xmlns:a16="http://schemas.microsoft.com/office/drawing/2014/main" id="{35CC5A08-810D-8EBB-AC15-6EC811CCE36E}"/>
                    </a:ext>
                  </a:extLst>
                </p:cNvPr>
                <p:cNvSpPr/>
                <p:nvPr/>
              </p:nvSpPr>
              <p:spPr>
                <a:xfrm>
                  <a:off x="2980255" y="1367945"/>
                  <a:ext cx="2606677" cy="1194912"/>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0C062299-6619-18B7-60D0-4172E4AC88BD}"/>
                        </a:ext>
                      </a:extLst>
                    </p:cNvPr>
                    <p:cNvSpPr txBox="1"/>
                    <p:nvPr/>
                  </p:nvSpPr>
                  <p:spPr>
                    <a:xfrm>
                      <a:off x="3402900" y="1726242"/>
                      <a:ext cx="83010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solidFill>
                                  <a:schemeClr val="tx1"/>
                                </a:solidFill>
                                <a:latin typeface="Cambria Math" panose="02040503050406030204" pitchFamily="18" charset="0"/>
                              </a:rPr>
                              <m:t>𝑨𝒈𝒆𝒏</m:t>
                            </m:r>
                            <m:sSub>
                              <m:sSubPr>
                                <m:ctrlPr>
                                  <a:rPr kumimoji="1" lang="en-US" altLang="ja-JP" sz="2000" b="1" i="1" smtClean="0">
                                    <a:solidFill>
                                      <a:schemeClr val="tx1"/>
                                    </a:solidFill>
                                    <a:latin typeface="Cambria Math" panose="02040503050406030204" pitchFamily="18" charset="0"/>
                                  </a:rPr>
                                </m:ctrlPr>
                              </m:sSubPr>
                              <m:e>
                                <m:r>
                                  <a:rPr kumimoji="1" lang="en-US" altLang="ja-JP" sz="2000" b="1" i="1" smtClean="0">
                                    <a:solidFill>
                                      <a:schemeClr val="tx1"/>
                                    </a:solidFill>
                                    <a:latin typeface="Cambria Math" panose="02040503050406030204" pitchFamily="18" charset="0"/>
                                  </a:rPr>
                                  <m:t>𝒕</m:t>
                                </m:r>
                              </m:e>
                              <m:sub>
                                <m:r>
                                  <a:rPr kumimoji="1" lang="en-US" altLang="ja-JP" sz="2000" b="1" i="1" smtClean="0">
                                    <a:solidFill>
                                      <a:schemeClr val="tx1"/>
                                    </a:solidFill>
                                    <a:latin typeface="Cambria Math" panose="02040503050406030204" pitchFamily="18" charset="0"/>
                                  </a:rPr>
                                  <m:t>𝟏</m:t>
                                </m:r>
                              </m:sub>
                            </m:sSub>
                          </m:oMath>
                        </m:oMathPara>
                      </a14:m>
                      <a:endParaRPr kumimoji="1" lang="ja-JP" altLang="en-US" sz="1600" b="1" dirty="0">
                        <a:solidFill>
                          <a:schemeClr val="tx1"/>
                        </a:solidFill>
                      </a:endParaRPr>
                    </a:p>
                  </p:txBody>
                </p:sp>
              </mc:Choice>
              <mc:Fallback xmlns="">
                <p:sp>
                  <p:nvSpPr>
                    <p:cNvPr id="31" name="テキスト ボックス 30">
                      <a:extLst>
                        <a:ext uri="{FF2B5EF4-FFF2-40B4-BE49-F238E27FC236}">
                          <a16:creationId xmlns:a16="http://schemas.microsoft.com/office/drawing/2014/main" id="{0C062299-6619-18B7-60D0-4172E4AC88BD}"/>
                        </a:ext>
                      </a:extLst>
                    </p:cNvPr>
                    <p:cNvSpPr txBox="1">
                      <a:spLocks noRot="1" noChangeAspect="1" noMove="1" noResize="1" noEditPoints="1" noAdjustHandles="1" noChangeArrowheads="1" noChangeShapeType="1" noTextEdit="1"/>
                    </p:cNvSpPr>
                    <p:nvPr/>
                  </p:nvSpPr>
                  <p:spPr>
                    <a:xfrm>
                      <a:off x="3402900" y="1726242"/>
                      <a:ext cx="830108" cy="307777"/>
                    </a:xfrm>
                    <a:prstGeom prst="rect">
                      <a:avLst/>
                    </a:prstGeom>
                    <a:blipFill>
                      <a:blip r:embed="rId8"/>
                      <a:stretch>
                        <a:fillRect l="-13571" r="-9286" b="-26415"/>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8C10103F-1574-A9BA-FB4A-FFD05C142D88}"/>
                    </a:ext>
                  </a:extLst>
                </p:cNvPr>
                <p:cNvSpPr txBox="1"/>
                <p:nvPr/>
              </p:nvSpPr>
              <p:spPr>
                <a:xfrm>
                  <a:off x="4554328" y="1743511"/>
                  <a:ext cx="436081" cy="297303"/>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70</a:t>
                  </a:r>
                  <a:endParaRPr kumimoji="1" lang="ja-JP" altLang="en-US" sz="2000" b="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A36373C3-E88B-1B9F-C9BA-C1167C020600}"/>
                    </a:ext>
                  </a:extLst>
                </p:cNvPr>
                <p:cNvSpPr txBox="1"/>
                <p:nvPr/>
              </p:nvSpPr>
              <p:spPr>
                <a:xfrm>
                  <a:off x="4573822" y="2144633"/>
                  <a:ext cx="509076" cy="297303"/>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30</a:t>
                  </a:r>
                  <a:endParaRPr kumimoji="1" lang="ja-JP" altLang="en-US" sz="20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D175856E-D70C-788C-D1CF-5F5F82DD2830}"/>
                    </a:ext>
                  </a:extLst>
                </p:cNvPr>
                <p:cNvSpPr txBox="1"/>
                <p:nvPr/>
              </p:nvSpPr>
              <p:spPr>
                <a:xfrm>
                  <a:off x="3133211" y="986612"/>
                  <a:ext cx="2558062" cy="327032"/>
                </a:xfrm>
                <a:prstGeom prst="rect">
                  <a:avLst/>
                </a:prstGeom>
                <a:noFill/>
              </p:spPr>
              <p:txBody>
                <a:bodyPr wrap="square">
                  <a:spAutoFit/>
                </a:bodyPr>
                <a:lstStyle/>
                <a:p>
                  <a:endParaRPr kumimoji="1" lang="ja-JP" altLang="en-US" sz="1600"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97692AF0-5E30-5417-8C54-9F2D94BCE9E2}"/>
                    </a:ext>
                  </a:extLst>
                </p:cNvPr>
                <p:cNvSpPr txBox="1"/>
                <p:nvPr/>
              </p:nvSpPr>
              <p:spPr>
                <a:xfrm>
                  <a:off x="3000535" y="1419329"/>
                  <a:ext cx="2558061" cy="327032"/>
                </a:xfrm>
                <a:prstGeom prst="rect">
                  <a:avLst/>
                </a:prstGeom>
                <a:no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各エージェントの関連度</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A12CB5D-AB3A-2787-3F62-FF7B88A890CA}"/>
                        </a:ext>
                      </a:extLst>
                    </p:cNvPr>
                    <p:cNvSpPr txBox="1"/>
                    <p:nvPr/>
                  </p:nvSpPr>
                  <p:spPr>
                    <a:xfrm>
                      <a:off x="3392978" y="2122864"/>
                      <a:ext cx="830108" cy="516103"/>
                    </a:xfrm>
                    <a:prstGeom prst="rect">
                      <a:avLst/>
                    </a:prstGeom>
                    <a:noFill/>
                  </p:spPr>
                  <p:txBody>
                    <a:bodyPr wrap="square" lIns="0" tIns="0" rIns="0" bIns="0" rtlCol="0">
                      <a:spAutoFit/>
                    </a:bodyPr>
                    <a:lstStyle/>
                    <a:p>
                      <a14:m>
                        <m:oMath xmlns:m="http://schemas.openxmlformats.org/officeDocument/2006/math">
                          <m:r>
                            <a:rPr kumimoji="1" lang="en-US" altLang="ja-JP" sz="2000" b="1" i="1" smtClean="0">
                              <a:solidFill>
                                <a:schemeClr val="tx1"/>
                              </a:solidFill>
                              <a:latin typeface="Cambria Math" panose="02040503050406030204" pitchFamily="18" charset="0"/>
                            </a:rPr>
                            <m:t>𝑨𝒈𝒆𝒏</m:t>
                          </m:r>
                          <m:sSub>
                            <m:sSubPr>
                              <m:ctrlPr>
                                <a:rPr kumimoji="1" lang="en-US" altLang="ja-JP" sz="2000" b="1" i="1" smtClean="0">
                                  <a:solidFill>
                                    <a:schemeClr val="tx1"/>
                                  </a:solidFill>
                                  <a:latin typeface="Cambria Math" panose="02040503050406030204" pitchFamily="18" charset="0"/>
                                </a:rPr>
                              </m:ctrlPr>
                            </m:sSubPr>
                            <m:e>
                              <m:r>
                                <a:rPr kumimoji="1" lang="en-US" altLang="ja-JP" sz="2000" b="1" i="1" smtClean="0">
                                  <a:solidFill>
                                    <a:schemeClr val="tx1"/>
                                  </a:solidFill>
                                  <a:latin typeface="Cambria Math" panose="02040503050406030204" pitchFamily="18" charset="0"/>
                                </a:rPr>
                                <m:t>𝒕</m:t>
                              </m:r>
                            </m:e>
                            <m:sub>
                              <m:r>
                                <a:rPr kumimoji="1" lang="en-US" altLang="ja-JP" sz="2000" b="1" i="1" smtClean="0">
                                  <a:solidFill>
                                    <a:schemeClr val="tx1"/>
                                  </a:solidFill>
                                  <a:latin typeface="Cambria Math" panose="02040503050406030204" pitchFamily="18" charset="0"/>
                                </a:rPr>
                                <m:t>𝟐</m:t>
                              </m:r>
                            </m:sub>
                          </m:sSub>
                        </m:oMath>
                      </a14:m>
                      <a:r>
                        <a:rPr kumimoji="1" lang="en-US" altLang="ja-JP" sz="1400" b="1" dirty="0">
                          <a:solidFill>
                            <a:schemeClr val="accent1">
                              <a:lumMod val="25000"/>
                            </a:schemeClr>
                          </a:solidFill>
                        </a:rPr>
                        <a:t>:</a:t>
                      </a:r>
                      <a:endParaRPr kumimoji="1" lang="ja-JP" altLang="en-US" sz="1400" b="1" dirty="0">
                        <a:solidFill>
                          <a:schemeClr val="accent1">
                            <a:lumMod val="25000"/>
                          </a:schemeClr>
                        </a:solidFill>
                      </a:endParaRPr>
                    </a:p>
                  </p:txBody>
                </p:sp>
              </mc:Choice>
              <mc:Fallback xmlns="">
                <p:sp>
                  <p:nvSpPr>
                    <p:cNvPr id="37" name="テキスト ボックス 36">
                      <a:extLst>
                        <a:ext uri="{FF2B5EF4-FFF2-40B4-BE49-F238E27FC236}">
                          <a16:creationId xmlns:a16="http://schemas.microsoft.com/office/drawing/2014/main" id="{CA12CB5D-AB3A-2787-3F62-FF7B88A890CA}"/>
                        </a:ext>
                      </a:extLst>
                    </p:cNvPr>
                    <p:cNvSpPr txBox="1">
                      <a:spLocks noRot="1" noChangeAspect="1" noMove="1" noResize="1" noEditPoints="1" noAdjustHandles="1" noChangeArrowheads="1" noChangeShapeType="1" noTextEdit="1"/>
                    </p:cNvSpPr>
                    <p:nvPr/>
                  </p:nvSpPr>
                  <p:spPr>
                    <a:xfrm>
                      <a:off x="3392978" y="2122864"/>
                      <a:ext cx="830108" cy="516103"/>
                    </a:xfrm>
                    <a:prstGeom prst="rect">
                      <a:avLst/>
                    </a:prstGeom>
                    <a:blipFill>
                      <a:blip r:embed="rId9"/>
                      <a:stretch>
                        <a:fillRect l="-13669" r="-10072" b="-16092"/>
                      </a:stretch>
                    </a:blipFill>
                  </p:spPr>
                  <p:txBody>
                    <a:bodyPr/>
                    <a:lstStyle/>
                    <a:p>
                      <a:r>
                        <a:rPr lang="ja-JP" altLang="en-US">
                          <a:noFill/>
                        </a:rPr>
                        <a:t> </a:t>
                      </a:r>
                    </a:p>
                  </p:txBody>
                </p:sp>
              </mc:Fallback>
            </mc:AlternateContent>
          </p:grpSp>
          <p:sp>
            <p:nvSpPr>
              <p:cNvPr id="27" name="テキスト ボックス 26">
                <a:extLst>
                  <a:ext uri="{FF2B5EF4-FFF2-40B4-BE49-F238E27FC236}">
                    <a16:creationId xmlns:a16="http://schemas.microsoft.com/office/drawing/2014/main" id="{B6E16CAA-BD6E-2368-F87D-0843FBB7323E}"/>
                  </a:ext>
                </a:extLst>
              </p:cNvPr>
              <p:cNvSpPr txBox="1"/>
              <p:nvPr/>
            </p:nvSpPr>
            <p:spPr>
              <a:xfrm>
                <a:off x="9483432" y="4651343"/>
                <a:ext cx="715730" cy="307777"/>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a:t>
                </a:r>
                <a:r>
                  <a:rPr kumimoji="1" lang="en-US" altLang="ja-JP" sz="2000" b="1" dirty="0">
                    <a:solidFill>
                      <a:schemeClr val="tx2"/>
                    </a:solidFill>
                    <a:latin typeface="Meiryo UI" panose="020B0604030504040204" pitchFamily="50" charset="-128"/>
                    <a:ea typeface="Meiryo UI" panose="020B0604030504040204" pitchFamily="50" charset="-128"/>
                  </a:rPr>
                  <a:t>100</a:t>
                </a:r>
                <a:endParaRPr kumimoji="1" lang="ja-JP" altLang="en-US" sz="2000" b="1" dirty="0">
                  <a:solidFill>
                    <a:schemeClr val="tx2"/>
                  </a:solidFill>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BB85CB86-B3F6-70F0-A82B-E9077D769A08}"/>
                  </a:ext>
                </a:extLst>
              </p:cNvPr>
              <p:cNvSpPr txBox="1"/>
              <p:nvPr/>
            </p:nvSpPr>
            <p:spPr>
              <a:xfrm>
                <a:off x="9483432" y="5055994"/>
                <a:ext cx="715730" cy="307777"/>
              </a:xfrm>
              <a:prstGeom prst="rect">
                <a:avLst/>
              </a:prstGeom>
              <a:noFill/>
            </p:spPr>
            <p:txBody>
              <a:bodyPr wrap="square" lIns="0" tIns="0" rIns="0" bIns="0" rtlCol="0">
                <a:spAutoFit/>
              </a:bodyPr>
              <a:lstStyle/>
              <a:p>
                <a:r>
                  <a:rPr kumimoji="1" lang="en-US" altLang="ja-JP" sz="2000" b="1" dirty="0">
                    <a:latin typeface="Meiryo UI" panose="020B0604030504040204" pitchFamily="50" charset="-128"/>
                    <a:ea typeface="Meiryo UI" panose="020B0604030504040204" pitchFamily="50" charset="-128"/>
                  </a:rPr>
                  <a:t>/</a:t>
                </a:r>
                <a:r>
                  <a:rPr kumimoji="1" lang="en-US" altLang="ja-JP" sz="2000" b="1" dirty="0">
                    <a:solidFill>
                      <a:schemeClr val="tx2"/>
                    </a:solidFill>
                    <a:latin typeface="Meiryo UI" panose="020B0604030504040204" pitchFamily="50" charset="-128"/>
                    <a:ea typeface="Meiryo UI" panose="020B0604030504040204" pitchFamily="50" charset="-128"/>
                  </a:rPr>
                  <a:t>100</a:t>
                </a:r>
                <a:endParaRPr kumimoji="1" lang="ja-JP" altLang="en-US" sz="2000" b="1" dirty="0">
                  <a:solidFill>
                    <a:schemeClr val="tx2"/>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F58D1254-EB2A-AAB1-AE7B-B1860DF42735}"/>
                  </a:ext>
                </a:extLst>
              </p:cNvPr>
              <p:cNvSpPr txBox="1"/>
              <p:nvPr/>
            </p:nvSpPr>
            <p:spPr>
              <a:xfrm>
                <a:off x="6011593" y="4848618"/>
                <a:ext cx="715730" cy="307777"/>
              </a:xfrm>
              <a:prstGeom prst="rect">
                <a:avLst/>
              </a:prstGeom>
              <a:noFill/>
            </p:spPr>
            <p:txBody>
              <a:bodyPr wrap="square" lIns="0" tIns="0" rIns="0" bIns="0" rtlCol="0">
                <a:spAutoFit/>
              </a:bodyPr>
              <a:lstStyle/>
              <a:p>
                <a:r>
                  <a:rPr kumimoji="1" lang="en-US" altLang="ja-JP" sz="2000" b="1" dirty="0">
                    <a:solidFill>
                      <a:schemeClr val="tx2"/>
                    </a:solidFill>
                    <a:latin typeface="Meiryo UI" panose="020B0604030504040204" pitchFamily="50" charset="-128"/>
                    <a:ea typeface="Meiryo UI" panose="020B0604030504040204" pitchFamily="50" charset="-128"/>
                  </a:rPr>
                  <a:t>100</a:t>
                </a:r>
                <a:endParaRPr kumimoji="1" lang="ja-JP" altLang="en-US" sz="2000" b="1" dirty="0">
                  <a:solidFill>
                    <a:schemeClr val="tx2"/>
                  </a:solidFill>
                  <a:latin typeface="Meiryo UI" panose="020B0604030504040204" pitchFamily="50" charset="-128"/>
                  <a:ea typeface="Meiryo UI" panose="020B0604030504040204" pitchFamily="50" charset="-128"/>
                </a:endParaRPr>
              </a:p>
            </p:txBody>
          </p:sp>
        </p:grpSp>
      </p:grpSp>
      <p:pic>
        <p:nvPicPr>
          <p:cNvPr id="3" name="図 2">
            <a:extLst>
              <a:ext uri="{FF2B5EF4-FFF2-40B4-BE49-F238E27FC236}">
                <a16:creationId xmlns:a16="http://schemas.microsoft.com/office/drawing/2014/main" id="{BC3F2FDB-317F-C50D-4E57-CA9D31CBC2D0}"/>
              </a:ext>
            </a:extLst>
          </p:cNvPr>
          <p:cNvPicPr>
            <a:picLocks noChangeAspect="1"/>
          </p:cNvPicPr>
          <p:nvPr/>
        </p:nvPicPr>
        <p:blipFill>
          <a:blip r:embed="rId10"/>
          <a:stretch>
            <a:fillRect/>
          </a:stretch>
        </p:blipFill>
        <p:spPr>
          <a:xfrm>
            <a:off x="6421342" y="861025"/>
            <a:ext cx="5770658" cy="452156"/>
          </a:xfrm>
          <a:prstGeom prst="rect">
            <a:avLst/>
          </a:prstGeom>
        </p:spPr>
      </p:pic>
      <p:pic>
        <p:nvPicPr>
          <p:cNvPr id="5" name="図 4" descr="QR コード&#10;&#10;自動的に生成された説明">
            <a:extLst>
              <a:ext uri="{FF2B5EF4-FFF2-40B4-BE49-F238E27FC236}">
                <a16:creationId xmlns:a16="http://schemas.microsoft.com/office/drawing/2014/main" id="{CA9A58DF-E629-9775-B650-6CA9E164D7C8}"/>
              </a:ext>
            </a:extLst>
          </p:cNvPr>
          <p:cNvPicPr>
            <a:picLocks noChangeAspect="1"/>
          </p:cNvPicPr>
          <p:nvPr/>
        </p:nvPicPr>
        <p:blipFill rotWithShape="1">
          <a:blip r:embed="rId11"/>
          <a:srcRect r="7761"/>
          <a:stretch/>
        </p:blipFill>
        <p:spPr>
          <a:xfrm>
            <a:off x="7231432" y="-9866"/>
            <a:ext cx="4960568" cy="1734168"/>
          </a:xfrm>
          <a:prstGeom prst="rect">
            <a:avLst/>
          </a:prstGeom>
        </p:spPr>
      </p:pic>
      <p:pic>
        <p:nvPicPr>
          <p:cNvPr id="6" name="図 5">
            <a:extLst>
              <a:ext uri="{FF2B5EF4-FFF2-40B4-BE49-F238E27FC236}">
                <a16:creationId xmlns:a16="http://schemas.microsoft.com/office/drawing/2014/main" id="{B122BE2F-D43C-A0D6-A07B-5C0B6C9D1F7B}"/>
              </a:ext>
            </a:extLst>
          </p:cNvPr>
          <p:cNvPicPr>
            <a:picLocks noChangeAspect="1"/>
          </p:cNvPicPr>
          <p:nvPr/>
        </p:nvPicPr>
        <p:blipFill>
          <a:blip r:embed="rId10">
            <a:alphaModFix amt="71000"/>
          </a:blip>
          <a:stretch>
            <a:fillRect/>
          </a:stretch>
        </p:blipFill>
        <p:spPr>
          <a:xfrm>
            <a:off x="7231432" y="33338"/>
            <a:ext cx="2060206" cy="1643061"/>
          </a:xfrm>
          <a:prstGeom prst="rect">
            <a:avLst/>
          </a:prstGeom>
        </p:spPr>
      </p:pic>
      <p:pic>
        <p:nvPicPr>
          <p:cNvPr id="7" name="図 6">
            <a:extLst>
              <a:ext uri="{FF2B5EF4-FFF2-40B4-BE49-F238E27FC236}">
                <a16:creationId xmlns:a16="http://schemas.microsoft.com/office/drawing/2014/main" id="{F7485418-39F5-252D-45EE-8D0EEC863215}"/>
              </a:ext>
            </a:extLst>
          </p:cNvPr>
          <p:cNvPicPr>
            <a:picLocks noChangeAspect="1"/>
          </p:cNvPicPr>
          <p:nvPr/>
        </p:nvPicPr>
        <p:blipFill>
          <a:blip r:embed="rId10">
            <a:alphaModFix amt="71000"/>
          </a:blip>
          <a:stretch>
            <a:fillRect/>
          </a:stretch>
        </p:blipFill>
        <p:spPr>
          <a:xfrm>
            <a:off x="10406063" y="22825"/>
            <a:ext cx="1785937" cy="1734168"/>
          </a:xfrm>
          <a:prstGeom prst="rect">
            <a:avLst/>
          </a:prstGeom>
        </p:spPr>
      </p:pic>
      <p:pic>
        <p:nvPicPr>
          <p:cNvPr id="9" name="図 8">
            <a:extLst>
              <a:ext uri="{FF2B5EF4-FFF2-40B4-BE49-F238E27FC236}">
                <a16:creationId xmlns:a16="http://schemas.microsoft.com/office/drawing/2014/main" id="{4928448B-58E7-AEDD-FEA1-59CE7BAC5481}"/>
              </a:ext>
            </a:extLst>
          </p:cNvPr>
          <p:cNvPicPr>
            <a:picLocks noChangeAspect="1"/>
          </p:cNvPicPr>
          <p:nvPr/>
        </p:nvPicPr>
        <p:blipFill>
          <a:blip r:embed="rId10">
            <a:alphaModFix amt="71000"/>
          </a:blip>
          <a:stretch>
            <a:fillRect/>
          </a:stretch>
        </p:blipFill>
        <p:spPr>
          <a:xfrm>
            <a:off x="9291638" y="81241"/>
            <a:ext cx="1114425" cy="312459"/>
          </a:xfrm>
          <a:prstGeom prst="rect">
            <a:avLst/>
          </a:prstGeom>
        </p:spPr>
      </p:pic>
      <p:pic>
        <p:nvPicPr>
          <p:cNvPr id="10" name="図 9">
            <a:extLst>
              <a:ext uri="{FF2B5EF4-FFF2-40B4-BE49-F238E27FC236}">
                <a16:creationId xmlns:a16="http://schemas.microsoft.com/office/drawing/2014/main" id="{7124D2ED-2139-A143-E02C-3B95AAA5D70A}"/>
              </a:ext>
            </a:extLst>
          </p:cNvPr>
          <p:cNvPicPr>
            <a:picLocks noChangeAspect="1"/>
          </p:cNvPicPr>
          <p:nvPr/>
        </p:nvPicPr>
        <p:blipFill>
          <a:blip r:embed="rId10">
            <a:alphaModFix amt="71000"/>
          </a:blip>
          <a:stretch>
            <a:fillRect/>
          </a:stretch>
        </p:blipFill>
        <p:spPr>
          <a:xfrm>
            <a:off x="9291637" y="1021597"/>
            <a:ext cx="1114425" cy="745909"/>
          </a:xfrm>
          <a:prstGeom prst="rect">
            <a:avLst/>
          </a:prstGeom>
        </p:spPr>
      </p:pic>
      <p:pic>
        <p:nvPicPr>
          <p:cNvPr id="18" name="図 17" descr="QR コード&#10;&#10;自動的に生成された説明">
            <a:extLst>
              <a:ext uri="{FF2B5EF4-FFF2-40B4-BE49-F238E27FC236}">
                <a16:creationId xmlns:a16="http://schemas.microsoft.com/office/drawing/2014/main" id="{83B2C49A-01E0-DEE0-C59C-E4D2BAE10EF5}"/>
              </a:ext>
            </a:extLst>
          </p:cNvPr>
          <p:cNvPicPr>
            <a:picLocks noChangeAspect="1"/>
          </p:cNvPicPr>
          <p:nvPr/>
        </p:nvPicPr>
        <p:blipFill rotWithShape="1">
          <a:blip r:embed="rId11"/>
          <a:srcRect l="39825" t="76677" r="46183" b="4576"/>
          <a:stretch/>
        </p:blipFill>
        <p:spPr>
          <a:xfrm>
            <a:off x="9369743" y="1313181"/>
            <a:ext cx="752475" cy="325101"/>
          </a:xfrm>
          <a:prstGeom prst="rect">
            <a:avLst/>
          </a:prstGeom>
        </p:spPr>
      </p:pic>
      <p:grpSp>
        <p:nvGrpSpPr>
          <p:cNvPr id="2" name="グループ化 1">
            <a:extLst>
              <a:ext uri="{FF2B5EF4-FFF2-40B4-BE49-F238E27FC236}">
                <a16:creationId xmlns:a16="http://schemas.microsoft.com/office/drawing/2014/main" id="{DC022E50-2561-E8AB-65E8-533CA61CFDA9}"/>
              </a:ext>
            </a:extLst>
          </p:cNvPr>
          <p:cNvGrpSpPr/>
          <p:nvPr/>
        </p:nvGrpSpPr>
        <p:grpSpPr>
          <a:xfrm>
            <a:off x="9350174" y="3610716"/>
            <a:ext cx="2605927" cy="1852651"/>
            <a:chOff x="4952157" y="1105385"/>
            <a:chExt cx="2605927" cy="1852651"/>
          </a:xfrm>
        </p:grpSpPr>
        <p:grpSp>
          <p:nvGrpSpPr>
            <p:cNvPr id="17" name="グループ化 16">
              <a:extLst>
                <a:ext uri="{FF2B5EF4-FFF2-40B4-BE49-F238E27FC236}">
                  <a16:creationId xmlns:a16="http://schemas.microsoft.com/office/drawing/2014/main" id="{8084B3E8-1EC4-45E1-527A-F095D7C7F0E0}"/>
                </a:ext>
              </a:extLst>
            </p:cNvPr>
            <p:cNvGrpSpPr/>
            <p:nvPr/>
          </p:nvGrpSpPr>
          <p:grpSpPr>
            <a:xfrm>
              <a:off x="4952157" y="1105385"/>
              <a:ext cx="2605927" cy="1852651"/>
              <a:chOff x="4222693" y="1363939"/>
              <a:chExt cx="2605927" cy="1852651"/>
            </a:xfrm>
          </p:grpSpPr>
          <p:grpSp>
            <p:nvGrpSpPr>
              <p:cNvPr id="34" name="グループ化 33">
                <a:extLst>
                  <a:ext uri="{FF2B5EF4-FFF2-40B4-BE49-F238E27FC236}">
                    <a16:creationId xmlns:a16="http://schemas.microsoft.com/office/drawing/2014/main" id="{C26E046F-0105-136F-983F-6D5288297E2E}"/>
                  </a:ext>
                </a:extLst>
              </p:cNvPr>
              <p:cNvGrpSpPr/>
              <p:nvPr/>
            </p:nvGrpSpPr>
            <p:grpSpPr>
              <a:xfrm>
                <a:off x="4222693" y="1363939"/>
                <a:ext cx="2605927" cy="1852651"/>
                <a:chOff x="2741439" y="2026476"/>
                <a:chExt cx="2605927" cy="1852651"/>
              </a:xfrm>
            </p:grpSpPr>
            <p:pic>
              <p:nvPicPr>
                <p:cNvPr id="44" name="図 43" descr="アイコン&#10;&#10;自動的に生成された説明">
                  <a:extLst>
                    <a:ext uri="{FF2B5EF4-FFF2-40B4-BE49-F238E27FC236}">
                      <a16:creationId xmlns:a16="http://schemas.microsoft.com/office/drawing/2014/main" id="{6F5EDF64-844E-5FCA-54D1-C014EEDB713E}"/>
                    </a:ext>
                  </a:extLst>
                </p:cNvPr>
                <p:cNvPicPr>
                  <a:picLocks noChangeAspect="1"/>
                </p:cNvPicPr>
                <p:nvPr/>
              </p:nvPicPr>
              <p:blipFill>
                <a:blip r:embed="rId12"/>
                <a:stretch>
                  <a:fillRect/>
                </a:stretch>
              </p:blipFill>
              <p:spPr>
                <a:xfrm>
                  <a:off x="2741439" y="2409101"/>
                  <a:ext cx="1561083" cy="1470026"/>
                </a:xfrm>
                <a:prstGeom prst="rect">
                  <a:avLst/>
                </a:prstGeom>
              </p:spPr>
            </p:pic>
            <p:pic>
              <p:nvPicPr>
                <p:cNvPr id="45" name="図 44" descr="アイコン&#10;&#10;自動的に生成された説明">
                  <a:extLst>
                    <a:ext uri="{FF2B5EF4-FFF2-40B4-BE49-F238E27FC236}">
                      <a16:creationId xmlns:a16="http://schemas.microsoft.com/office/drawing/2014/main" id="{1D05B71C-EF08-C9C6-4566-4A852E393C55}"/>
                    </a:ext>
                  </a:extLst>
                </p:cNvPr>
                <p:cNvPicPr>
                  <a:picLocks noChangeAspect="1"/>
                </p:cNvPicPr>
                <p:nvPr/>
              </p:nvPicPr>
              <p:blipFill>
                <a:blip r:embed="rId13"/>
                <a:stretch>
                  <a:fillRect/>
                </a:stretch>
              </p:blipFill>
              <p:spPr>
                <a:xfrm>
                  <a:off x="3897354" y="2026476"/>
                  <a:ext cx="1450012" cy="1396249"/>
                </a:xfrm>
                <a:prstGeom prst="rect">
                  <a:avLst/>
                </a:prstGeom>
              </p:spPr>
            </p:pic>
            <p:cxnSp>
              <p:nvCxnSpPr>
                <p:cNvPr id="46" name="直線矢印コネクタ 45">
                  <a:extLst>
                    <a:ext uri="{FF2B5EF4-FFF2-40B4-BE49-F238E27FC236}">
                      <a16:creationId xmlns:a16="http://schemas.microsoft.com/office/drawing/2014/main" id="{87EF93F8-777B-45BE-00B1-49FE924C2837}"/>
                    </a:ext>
                  </a:extLst>
                </p:cNvPr>
                <p:cNvCxnSpPr>
                  <a:cxnSpLocks/>
                  <a:endCxn id="49" idx="1"/>
                </p:cNvCxnSpPr>
                <p:nvPr/>
              </p:nvCxnSpPr>
              <p:spPr>
                <a:xfrm flipV="1">
                  <a:off x="3790363" y="2878925"/>
                  <a:ext cx="536964" cy="262041"/>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59FFFCD1-B60A-7FC8-EF0E-DCF48B214BD9}"/>
                        </a:ext>
                      </a:extLst>
                    </p:cNvPr>
                    <p:cNvSpPr txBox="1"/>
                    <p:nvPr/>
                  </p:nvSpPr>
                  <p:spPr>
                    <a:xfrm>
                      <a:off x="3227282" y="3181064"/>
                      <a:ext cx="5749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0</m:t>
                            </m:r>
                          </m:oMath>
                        </m:oMathPara>
                      </a14:m>
                      <a:endParaRPr kumimoji="1" lang="ja-JP" altLang="en-US" dirty="0">
                        <a:solidFill>
                          <a:schemeClr val="bg1"/>
                        </a:solidFill>
                      </a:endParaRPr>
                    </a:p>
                  </p:txBody>
                </p:sp>
              </mc:Choice>
              <mc:Fallback xmlns="">
                <p:sp>
                  <p:nvSpPr>
                    <p:cNvPr id="9" name="テキスト ボックス 8">
                      <a:extLst>
                        <a:ext uri="{FF2B5EF4-FFF2-40B4-BE49-F238E27FC236}">
                          <a16:creationId xmlns:a16="http://schemas.microsoft.com/office/drawing/2014/main" id="{1F62DEAB-180D-F28D-FAB7-EB1122ABC9E4}"/>
                        </a:ext>
                      </a:extLst>
                    </p:cNvPr>
                    <p:cNvSpPr txBox="1">
                      <a:spLocks noRot="1" noChangeAspect="1" noMove="1" noResize="1" noEditPoints="1" noAdjustHandles="1" noChangeArrowheads="1" noChangeShapeType="1" noTextEdit="1"/>
                    </p:cNvSpPr>
                    <p:nvPr/>
                  </p:nvSpPr>
                  <p:spPr>
                    <a:xfrm>
                      <a:off x="3227282" y="3181064"/>
                      <a:ext cx="574946" cy="276999"/>
                    </a:xfrm>
                    <a:prstGeom prst="rect">
                      <a:avLst/>
                    </a:prstGeom>
                    <a:blipFill>
                      <a:blip r:embed="rId14"/>
                      <a:stretch>
                        <a:fillRect b="-8889"/>
                      </a:stretch>
                    </a:blipFill>
                  </p:spPr>
                  <p:txBody>
                    <a:bodyPr/>
                    <a:lstStyle/>
                    <a:p>
                      <a:r>
                        <a:rPr lang="ja-JP" altLang="en-US">
                          <a:noFill/>
                        </a:rPr>
                        <a:t> </a:t>
                      </a:r>
                    </a:p>
                  </p:txBody>
                </p:sp>
              </mc:Fallback>
            </mc:AlternateContent>
            <p:pic>
              <p:nvPicPr>
                <p:cNvPr id="48" name="図 47" descr="アイコン&#10;&#10;自動的に生成された説明">
                  <a:extLst>
                    <a:ext uri="{FF2B5EF4-FFF2-40B4-BE49-F238E27FC236}">
                      <a16:creationId xmlns:a16="http://schemas.microsoft.com/office/drawing/2014/main" id="{B2CB4FAF-E559-3D72-19FD-AB854EE32FEC}"/>
                    </a:ext>
                  </a:extLst>
                </p:cNvPr>
                <p:cNvPicPr>
                  <a:picLocks noChangeAspect="1"/>
                </p:cNvPicPr>
                <p:nvPr/>
              </p:nvPicPr>
              <p:blipFill>
                <a:blip r:embed="rId15"/>
                <a:stretch>
                  <a:fillRect/>
                </a:stretch>
              </p:blipFill>
              <p:spPr>
                <a:xfrm>
                  <a:off x="4327216" y="3078850"/>
                  <a:ext cx="628738" cy="628738"/>
                </a:xfrm>
                <a:prstGeom prst="rect">
                  <a:avLst/>
                </a:prstGeom>
              </p:spPr>
            </p:pic>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F3446F39-C98D-DD50-669C-8275D0A8959F}"/>
                        </a:ext>
                      </a:extLst>
                    </p:cNvPr>
                    <p:cNvSpPr txBox="1"/>
                    <p:nvPr/>
                  </p:nvSpPr>
                  <p:spPr>
                    <a:xfrm>
                      <a:off x="4327327" y="2740425"/>
                      <a:ext cx="57908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m:t>
                            </m:r>
                          </m:oMath>
                        </m:oMathPara>
                      </a14:m>
                      <a:endParaRPr kumimoji="1" lang="ja-JP" altLang="en-US" dirty="0">
                        <a:solidFill>
                          <a:schemeClr val="bg1"/>
                        </a:solidFill>
                      </a:endParaRPr>
                    </a:p>
                  </p:txBody>
                </p:sp>
              </mc:Choice>
              <mc:Fallback xmlns="">
                <p:sp>
                  <p:nvSpPr>
                    <p:cNvPr id="21" name="テキスト ボックス 20">
                      <a:extLst>
                        <a:ext uri="{FF2B5EF4-FFF2-40B4-BE49-F238E27FC236}">
                          <a16:creationId xmlns:a16="http://schemas.microsoft.com/office/drawing/2014/main" id="{384C969E-65C5-7863-0D89-1FDE10DB27CC}"/>
                        </a:ext>
                      </a:extLst>
                    </p:cNvPr>
                    <p:cNvSpPr txBox="1">
                      <a:spLocks noRot="1" noChangeAspect="1" noMove="1" noResize="1" noEditPoints="1" noAdjustHandles="1" noChangeArrowheads="1" noChangeShapeType="1" noTextEdit="1"/>
                    </p:cNvSpPr>
                    <p:nvPr/>
                  </p:nvSpPr>
                  <p:spPr>
                    <a:xfrm>
                      <a:off x="4327327" y="2740425"/>
                      <a:ext cx="579087" cy="276999"/>
                    </a:xfrm>
                    <a:prstGeom prst="rect">
                      <a:avLst/>
                    </a:prstGeom>
                    <a:blipFill>
                      <a:blip r:embed="rId16"/>
                      <a:stretch>
                        <a:fillRect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369B92AD-2148-E2E6-D894-5046C3D3BE02}"/>
                        </a:ext>
                      </a:extLst>
                    </p:cNvPr>
                    <p:cNvSpPr txBox="1"/>
                    <p:nvPr/>
                  </p:nvSpPr>
                  <p:spPr>
                    <a:xfrm>
                      <a:off x="4340409" y="3438062"/>
                      <a:ext cx="57908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2</m:t>
                            </m:r>
                          </m:oMath>
                        </m:oMathPara>
                      </a14:m>
                      <a:endParaRPr kumimoji="1" lang="ja-JP" altLang="en-US" dirty="0">
                        <a:solidFill>
                          <a:schemeClr val="bg1"/>
                        </a:solidFill>
                      </a:endParaRPr>
                    </a:p>
                  </p:txBody>
                </p:sp>
              </mc:Choice>
              <mc:Fallback xmlns="">
                <p:sp>
                  <p:nvSpPr>
                    <p:cNvPr id="26" name="テキスト ボックス 25">
                      <a:extLst>
                        <a:ext uri="{FF2B5EF4-FFF2-40B4-BE49-F238E27FC236}">
                          <a16:creationId xmlns:a16="http://schemas.microsoft.com/office/drawing/2014/main" id="{C23ED55F-2ACD-E842-55B4-F230C2E14BF7}"/>
                        </a:ext>
                      </a:extLst>
                    </p:cNvPr>
                    <p:cNvSpPr txBox="1">
                      <a:spLocks noRot="1" noChangeAspect="1" noMove="1" noResize="1" noEditPoints="1" noAdjustHandles="1" noChangeArrowheads="1" noChangeShapeType="1" noTextEdit="1"/>
                    </p:cNvSpPr>
                    <p:nvPr/>
                  </p:nvSpPr>
                  <p:spPr>
                    <a:xfrm>
                      <a:off x="4340409" y="3438062"/>
                      <a:ext cx="579087" cy="276999"/>
                    </a:xfrm>
                    <a:prstGeom prst="rect">
                      <a:avLst/>
                    </a:prstGeom>
                    <a:blipFill>
                      <a:blip r:embed="rId17"/>
                      <a:stretch>
                        <a:fillRect b="-8889"/>
                      </a:stretch>
                    </a:blipFill>
                  </p:spPr>
                  <p:txBody>
                    <a:bodyPr/>
                    <a:lstStyle/>
                    <a:p>
                      <a:r>
                        <a:rPr lang="ja-JP" altLang="en-US">
                          <a:noFill/>
                        </a:rPr>
                        <a:t> </a:t>
                      </a:r>
                    </a:p>
                  </p:txBody>
                </p:sp>
              </mc:Fallback>
            </mc:AlternateContent>
          </p:grpSp>
          <p:cxnSp>
            <p:nvCxnSpPr>
              <p:cNvPr id="38" name="直線矢印コネクタ 37">
                <a:extLst>
                  <a:ext uri="{FF2B5EF4-FFF2-40B4-BE49-F238E27FC236}">
                    <a16:creationId xmlns:a16="http://schemas.microsoft.com/office/drawing/2014/main" id="{56022073-9A4D-46C5-7870-F0C059AE8FC3}"/>
                  </a:ext>
                </a:extLst>
              </p:cNvPr>
              <p:cNvCxnSpPr>
                <a:cxnSpLocks/>
              </p:cNvCxnSpPr>
              <p:nvPr/>
            </p:nvCxnSpPr>
            <p:spPr>
              <a:xfrm>
                <a:off x="5308176" y="2511054"/>
                <a:ext cx="607396" cy="2644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DF9C1206-57A7-4C6F-93F8-E0FC9E9BF91C}"/>
                </a:ext>
              </a:extLst>
            </p:cNvPr>
            <p:cNvSpPr txBox="1"/>
            <p:nvPr/>
          </p:nvSpPr>
          <p:spPr>
            <a:xfrm>
              <a:off x="5925581" y="1121041"/>
              <a:ext cx="1325035" cy="307777"/>
            </a:xfrm>
            <a:prstGeom prst="rect">
              <a:avLst/>
            </a:prstGeom>
            <a:noFill/>
          </p:spPr>
          <p:txBody>
            <a:bodyPr wrap="square" lIns="0" tIns="0" rIns="0" bIns="0" rtlCol="0">
              <a:spAutoFit/>
            </a:bodyPr>
            <a:lstStyle/>
            <a:p>
              <a:r>
                <a:rPr kumimoji="1" lang="ja-JP" altLang="en-US" sz="2000" b="1" dirty="0">
                  <a:solidFill>
                    <a:schemeClr val="tx1"/>
                  </a:solidFill>
                  <a:latin typeface="Meiryo UI" panose="020B0604030504040204" pitchFamily="50" charset="-128"/>
                  <a:ea typeface="Meiryo UI" panose="020B0604030504040204" pitchFamily="50" charset="-128"/>
                </a:rPr>
                <a:t>関連度</a:t>
              </a:r>
            </a:p>
          </p:txBody>
        </p:sp>
        <p:sp>
          <p:nvSpPr>
            <p:cNvPr id="23" name="テキスト ボックス 22">
              <a:extLst>
                <a:ext uri="{FF2B5EF4-FFF2-40B4-BE49-F238E27FC236}">
                  <a16:creationId xmlns:a16="http://schemas.microsoft.com/office/drawing/2014/main" id="{298407CC-FDC6-31B9-C2A0-B606D4EC69EB}"/>
                </a:ext>
              </a:extLst>
            </p:cNvPr>
            <p:cNvSpPr txBox="1"/>
            <p:nvPr/>
          </p:nvSpPr>
          <p:spPr>
            <a:xfrm rot="20157381">
              <a:off x="5880812" y="1594592"/>
              <a:ext cx="803906" cy="369332"/>
            </a:xfrm>
            <a:prstGeom prst="rect">
              <a:avLst/>
            </a:prstGeom>
            <a:noFill/>
          </p:spPr>
          <p:txBody>
            <a:bodyPr wrap="square" lIns="0" tIns="0" rIns="0" bIns="0" rtlCol="0">
              <a:spAutoFit/>
            </a:bodyPr>
            <a:lstStyle/>
            <a:p>
              <a:r>
                <a:rPr kumimoji="1" lang="en-US" altLang="ja-JP" sz="2400" b="1" dirty="0">
                  <a:solidFill>
                    <a:srgbClr val="1648E8"/>
                  </a:solidFill>
                  <a:latin typeface="Meiryo UI" panose="020B0604030504040204" pitchFamily="50" charset="-128"/>
                  <a:ea typeface="Meiryo UI" panose="020B0604030504040204" pitchFamily="50" charset="-128"/>
                </a:rPr>
                <a:t>0.7</a:t>
              </a:r>
              <a:endParaRPr kumimoji="1" lang="ja-JP" altLang="en-US" sz="2400" b="1" dirty="0">
                <a:solidFill>
                  <a:srgbClr val="1648E8"/>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11A6E3C7-C4B4-E1B5-0773-080E6974D99C}"/>
                </a:ext>
              </a:extLst>
            </p:cNvPr>
            <p:cNvSpPr txBox="1"/>
            <p:nvPr/>
          </p:nvSpPr>
          <p:spPr>
            <a:xfrm rot="1391440">
              <a:off x="6040307" y="2460467"/>
              <a:ext cx="803906" cy="307777"/>
            </a:xfrm>
            <a:prstGeom prst="rect">
              <a:avLst/>
            </a:prstGeom>
            <a:noFill/>
          </p:spPr>
          <p:txBody>
            <a:bodyPr wrap="square" lIns="0" tIns="0" rIns="0" bIns="0" rtlCol="0">
              <a:spAutoFit/>
            </a:bodyPr>
            <a:lstStyle/>
            <a:p>
              <a:r>
                <a:rPr kumimoji="1" lang="en-US" altLang="ja-JP" sz="2000" b="1" dirty="0">
                  <a:solidFill>
                    <a:srgbClr val="F15E0D"/>
                  </a:solidFill>
                  <a:latin typeface="Meiryo UI" panose="020B0604030504040204" pitchFamily="50" charset="-128"/>
                  <a:ea typeface="Meiryo UI" panose="020B0604030504040204" pitchFamily="50" charset="-128"/>
                </a:rPr>
                <a:t>0.3</a:t>
              </a:r>
              <a:endParaRPr kumimoji="1" lang="ja-JP" altLang="en-US" sz="2000" b="1" dirty="0">
                <a:solidFill>
                  <a:srgbClr val="F15E0D"/>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43440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コンテンツ プレースホルダー 2">
            <a:extLst>
              <a:ext uri="{FF2B5EF4-FFF2-40B4-BE49-F238E27FC236}">
                <a16:creationId xmlns:a16="http://schemas.microsoft.com/office/drawing/2014/main" id="{6557330D-D285-4DB0-1F7E-F812D80437ED}"/>
              </a:ext>
            </a:extLst>
          </p:cNvPr>
          <p:cNvSpPr>
            <a:spLocks noGrp="1"/>
          </p:cNvSpPr>
          <p:nvPr>
            <p:ph idx="1"/>
          </p:nvPr>
        </p:nvSpPr>
        <p:spPr>
          <a:xfrm>
            <a:off x="301625" y="1168399"/>
            <a:ext cx="10853738" cy="5324476"/>
          </a:xfrm>
        </p:spPr>
        <p:txBody>
          <a:bodyPr>
            <a:normAutofit lnSpcReduction="10000"/>
          </a:bodyPr>
          <a:lstStyle/>
          <a:p>
            <a:r>
              <a:rPr kumimoji="1" lang="ja-JP" altLang="en-US" sz="2800" b="1" dirty="0"/>
              <a:t>行動系列の評価</a:t>
            </a:r>
            <a:endParaRPr kumimoji="1" lang="en-US" altLang="ja-JP" sz="2800" b="1" dirty="0"/>
          </a:p>
          <a:p>
            <a:pPr lvl="1"/>
            <a:r>
              <a:rPr kumimoji="1" lang="ja-JP" altLang="en-US" sz="2400" dirty="0"/>
              <a:t>アーカイブした行動系列の評価をする</a:t>
            </a:r>
            <a:endParaRPr kumimoji="1" lang="en-US" altLang="ja-JP" sz="2400" dirty="0"/>
          </a:p>
          <a:p>
            <a:endParaRPr kumimoji="1" lang="en-US" altLang="ja-JP" sz="2800" b="1" dirty="0"/>
          </a:p>
          <a:p>
            <a:endParaRPr lang="en-US" altLang="ja-JP" sz="2800" b="1" dirty="0"/>
          </a:p>
          <a:p>
            <a:endParaRPr kumimoji="1" lang="en-US" altLang="ja-JP" sz="2800" b="1" dirty="0"/>
          </a:p>
          <a:p>
            <a:endParaRPr kumimoji="1" lang="en-US" altLang="ja-JP" sz="2800" b="1" dirty="0"/>
          </a:p>
          <a:p>
            <a:pPr marL="0" indent="0">
              <a:buNone/>
            </a:pPr>
            <a:endParaRPr kumimoji="1" lang="en-US" altLang="ja-JP" sz="2800" b="1" dirty="0"/>
          </a:p>
          <a:p>
            <a:r>
              <a:rPr kumimoji="1" lang="ja-JP" altLang="en-US" sz="2800" b="1" dirty="0"/>
              <a:t>エキスパート行動の置換</a:t>
            </a:r>
            <a:endParaRPr kumimoji="1" lang="en-US" altLang="ja-JP" sz="2800" b="1" dirty="0"/>
          </a:p>
          <a:p>
            <a:pPr lvl="1"/>
            <a:r>
              <a:rPr lang="ja-JP" altLang="en-US" sz="2400" dirty="0"/>
              <a:t>評価値が最大の行動系列をエキスパート行動と置換する</a:t>
            </a:r>
            <a:endParaRPr kumimoji="1" lang="en-US" altLang="ja-JP" sz="2400" dirty="0"/>
          </a:p>
          <a:p>
            <a:pPr marL="0" indent="0">
              <a:buNone/>
            </a:pPr>
            <a:endParaRPr kumimoji="1" lang="ja-JP" altLang="en-US" sz="2800" b="1" dirty="0"/>
          </a:p>
        </p:txBody>
      </p:sp>
      <p:grpSp>
        <p:nvGrpSpPr>
          <p:cNvPr id="11" name="グループ化 10">
            <a:extLst>
              <a:ext uri="{FF2B5EF4-FFF2-40B4-BE49-F238E27FC236}">
                <a16:creationId xmlns:a16="http://schemas.microsoft.com/office/drawing/2014/main" id="{C5F81DEF-29AE-38C5-7EF5-2268D12D5DFD}"/>
              </a:ext>
            </a:extLst>
          </p:cNvPr>
          <p:cNvGrpSpPr/>
          <p:nvPr/>
        </p:nvGrpSpPr>
        <p:grpSpPr>
          <a:xfrm>
            <a:off x="289549" y="2305540"/>
            <a:ext cx="5307805" cy="2433808"/>
            <a:chOff x="191884" y="3101714"/>
            <a:chExt cx="5307805" cy="2433808"/>
          </a:xfrm>
        </p:grpSpPr>
        <p:grpSp>
          <p:nvGrpSpPr>
            <p:cNvPr id="115" name="グループ化 114">
              <a:extLst>
                <a:ext uri="{FF2B5EF4-FFF2-40B4-BE49-F238E27FC236}">
                  <a16:creationId xmlns:a16="http://schemas.microsoft.com/office/drawing/2014/main" id="{3C41FDA0-E2A7-88F0-18AA-7D7D714E7F54}"/>
                </a:ext>
              </a:extLst>
            </p:cNvPr>
            <p:cNvGrpSpPr/>
            <p:nvPr/>
          </p:nvGrpSpPr>
          <p:grpSpPr>
            <a:xfrm>
              <a:off x="191884" y="3101714"/>
              <a:ext cx="5307805" cy="2433808"/>
              <a:chOff x="337769" y="2384420"/>
              <a:chExt cx="5307805" cy="2433808"/>
            </a:xfrm>
          </p:grpSpPr>
          <p:cxnSp>
            <p:nvCxnSpPr>
              <p:cNvPr id="106" name="直線コネクタ 105">
                <a:extLst>
                  <a:ext uri="{FF2B5EF4-FFF2-40B4-BE49-F238E27FC236}">
                    <a16:creationId xmlns:a16="http://schemas.microsoft.com/office/drawing/2014/main" id="{3C78E4D1-64A4-EF21-02E5-6352B364A57F}"/>
                  </a:ext>
                </a:extLst>
              </p:cNvPr>
              <p:cNvCxnSpPr>
                <a:cxnSpLocks/>
              </p:cNvCxnSpPr>
              <p:nvPr/>
            </p:nvCxnSpPr>
            <p:spPr>
              <a:xfrm>
                <a:off x="3332699" y="3096694"/>
                <a:ext cx="663575"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CEA68E00-81F3-47E4-1D32-F1221F42C6BB}"/>
                  </a:ext>
                </a:extLst>
              </p:cNvPr>
              <p:cNvSpPr txBox="1"/>
              <p:nvPr/>
            </p:nvSpPr>
            <p:spPr>
              <a:xfrm>
                <a:off x="3270636" y="3073252"/>
                <a:ext cx="1092538" cy="307777"/>
              </a:xfrm>
              <a:prstGeom prst="rect">
                <a:avLst/>
              </a:prstGeom>
              <a:noFill/>
            </p:spPr>
            <p:txBody>
              <a:bodyPr wrap="square">
                <a:spAutoFit/>
              </a:bodyPr>
              <a:lstStyle/>
              <a:p>
                <a:r>
                  <a:rPr lang="en-US" altLang="ja-JP" sz="1400" b="1" dirty="0">
                    <a:solidFill>
                      <a:schemeClr val="bg2"/>
                    </a:solidFill>
                    <a:latin typeface="Meiryo UI" panose="020B0604030504040204" pitchFamily="50" charset="-128"/>
                    <a:ea typeface="Meiryo UI" panose="020B0604030504040204" pitchFamily="50" charset="-128"/>
                  </a:rPr>
                  <a:t>Weight</a:t>
                </a:r>
                <a:endParaRPr lang="ja-JP" altLang="en-US" sz="1400" b="1" dirty="0">
                  <a:solidFill>
                    <a:schemeClr val="bg2"/>
                  </a:solidFill>
                  <a:latin typeface="Meiryo UI" panose="020B0604030504040204" pitchFamily="50" charset="-128"/>
                  <a:ea typeface="Meiryo UI" panose="020B0604030504040204" pitchFamily="50" charset="-128"/>
                </a:endParaRPr>
              </a:p>
            </p:txBody>
          </p:sp>
          <p:grpSp>
            <p:nvGrpSpPr>
              <p:cNvPr id="99" name="グループ化 98">
                <a:extLst>
                  <a:ext uri="{FF2B5EF4-FFF2-40B4-BE49-F238E27FC236}">
                    <a16:creationId xmlns:a16="http://schemas.microsoft.com/office/drawing/2014/main" id="{79131529-CB09-282E-4A65-082EA5AA3146}"/>
                  </a:ext>
                </a:extLst>
              </p:cNvPr>
              <p:cNvGrpSpPr/>
              <p:nvPr/>
            </p:nvGrpSpPr>
            <p:grpSpPr>
              <a:xfrm>
                <a:off x="337769" y="2384420"/>
                <a:ext cx="5307805" cy="2433808"/>
                <a:chOff x="957303" y="2340337"/>
                <a:chExt cx="5307805" cy="2433808"/>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F463828-EBC2-E482-5B9B-672F016314E7}"/>
                        </a:ext>
                      </a:extLst>
                    </p:cNvPr>
                    <p:cNvSpPr txBox="1"/>
                    <p:nvPr/>
                  </p:nvSpPr>
                  <p:spPr>
                    <a:xfrm>
                      <a:off x="1164188" y="2340337"/>
                      <a:ext cx="5100920" cy="2433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𝐸𝑣𝑎𝑙</m:t>
                            </m:r>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𝜁</m:t>
                                    </m:r>
                                  </m:e>
                                  <m:sub>
                                    <m:r>
                                      <a:rPr lang="en-US" altLang="ja-JP" b="0" i="1" smtClean="0">
                                        <a:latin typeface="Cambria Math" panose="02040503050406030204" pitchFamily="18" charset="0"/>
                                      </a:rPr>
                                      <m:t>𝑘</m:t>
                                    </m:r>
                                  </m:sub>
                                  <m:sup>
                                    <m:r>
                                      <a:rPr lang="en-US" altLang="ja-JP" b="0" i="1" smtClean="0">
                                        <a:latin typeface="Cambria Math" panose="02040503050406030204" pitchFamily="18" charset="0"/>
                                      </a:rPr>
                                      <m:t>𝑖</m:t>
                                    </m:r>
                                  </m:sup>
                                </m:sSubSup>
                              </m:e>
                            </m:d>
                            <m:r>
                              <a:rPr lang="en-US" altLang="ja-JP"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𝑗</m:t>
                                </m:r>
                                <m:r>
                                  <a:rPr lang="en-US" altLang="ja-JP" b="0" i="1" smtClean="0">
                                    <a:latin typeface="Cambria Math" panose="02040503050406030204" pitchFamily="18" charset="0"/>
                                  </a:rPr>
                                  <m:t>=0,</m:t>
                                </m:r>
                                <m:r>
                                  <a:rPr lang="en-US" altLang="ja-JP" b="0" i="1" smtClean="0">
                                    <a:latin typeface="Cambria Math" panose="02040503050406030204" pitchFamily="18" charset="0"/>
                                  </a:rPr>
                                  <m:t>𝑗</m:t>
                                </m:r>
                                <m:r>
                                  <a:rPr lang="en-US" altLang="ja-JP" b="0" i="1" smtClean="0">
                                    <a:latin typeface="Cambria Math" panose="02040503050406030204" pitchFamily="18" charset="0"/>
                                  </a:rPr>
                                  <m:t>≠</m:t>
                                </m:r>
                                <m:r>
                                  <a:rPr lang="en-US" altLang="ja-JP" b="0" i="1" smtClean="0">
                                    <a:latin typeface="Cambria Math" panose="02040503050406030204" pitchFamily="18" charset="0"/>
                                  </a:rPr>
                                  <m:t>𝑖</m:t>
                                </m:r>
                              </m:sub>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𝑁</m:t>
                                    </m:r>
                                  </m:e>
                                  <m:sub>
                                    <m:r>
                                      <a:rPr lang="en-US" altLang="ja-JP" b="0" i="1" smtClean="0">
                                        <a:latin typeface="Cambria Math" panose="02040503050406030204" pitchFamily="18" charset="0"/>
                                      </a:rPr>
                                      <m:t>𝑎𝑔𝑒𝑛𝑡</m:t>
                                    </m:r>
                                  </m:sub>
                                </m:sSub>
                                <m:r>
                                  <a:rPr lang="en-US" altLang="ja-JP" b="0" i="1" smtClean="0">
                                    <a:latin typeface="Cambria Math" panose="02040503050406030204" pitchFamily="18" charset="0"/>
                                  </a:rPr>
                                  <m:t>−1</m:t>
                                </m:r>
                              </m:sup>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𝑐</m:t>
                                    </m:r>
                                  </m:e>
                                  <m:sub>
                                    <m:r>
                                      <a:rPr lang="en-US" altLang="ja-JP" b="0" i="1" smtClean="0">
                                        <a:latin typeface="Cambria Math" panose="02040503050406030204" pitchFamily="18" charset="0"/>
                                      </a:rPr>
                                      <m:t>𝑎𝑔𝑒𝑛𝑡</m:t>
                                    </m:r>
                                  </m:sub>
                                  <m:sup>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p>
                                </m:sSubSup>
                              </m:e>
                            </m:nary>
                            <m:r>
                              <a:rPr lang="en-US" altLang="ja-JP" b="0" i="1" smtClean="0">
                                <a:latin typeface="Cambria Math" panose="02040503050406030204" pitchFamily="18" charset="0"/>
                              </a:rPr>
                              <m:t>×</m:t>
                            </m:r>
                            <m:r>
                              <a:rPr lang="en-US" altLang="ja-JP" b="0" i="1" smtClean="0">
                                <a:latin typeface="Cambria Math" panose="02040503050406030204" pitchFamily="18" charset="0"/>
                              </a:rPr>
                              <m:t>𝑛𝑐𝑜</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𝑙</m:t>
                                </m:r>
                              </m:e>
                              <m:sub>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𝜁</m:t>
                                    </m:r>
                                  </m:e>
                                  <m:sub>
                                    <m:r>
                                      <a:rPr lang="en-US" altLang="ja-JP" b="0" i="1" smtClean="0">
                                        <a:latin typeface="Cambria Math" panose="02040503050406030204" pitchFamily="18" charset="0"/>
                                      </a:rPr>
                                      <m:t>𝑘</m:t>
                                    </m:r>
                                  </m:sub>
                                  <m:sup>
                                    <m:r>
                                      <a:rPr lang="en-US" altLang="ja-JP" b="0" i="1" smtClean="0">
                                        <a:latin typeface="Cambria Math" panose="02040503050406030204" pitchFamily="18" charset="0"/>
                                      </a:rPr>
                                      <m:t>𝑖</m:t>
                                    </m:r>
                                  </m:sup>
                                </m:sSubSup>
                              </m:sub>
                              <m:sup>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p>
                            </m:sSubSup>
                          </m:oMath>
                        </m:oMathPara>
                      </a14:m>
                      <a:endParaRPr lang="en-US" altLang="ja-JP" sz="2000" dirty="0"/>
                    </a:p>
                    <a:p>
                      <a:endParaRPr lang="en-US" altLang="ja-JP" sz="1400" b="0" i="1" dirty="0">
                        <a:latin typeface="Cambria Math" panose="02040503050406030204" pitchFamily="18" charset="0"/>
                      </a:endParaRPr>
                    </a:p>
                    <a:p>
                      <a:endParaRPr lang="en-US" altLang="ja-JP" sz="1400" i="1" dirty="0">
                        <a:latin typeface="Cambria Math" panose="02040503050406030204" pitchFamily="18" charset="0"/>
                      </a:endParaRPr>
                    </a:p>
                    <a:p>
                      <a:endParaRPr lang="en-US" altLang="ja-JP" sz="1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r>
                              <a:rPr lang="en-US" altLang="ja-JP" sz="1400" b="0" i="1" smtClean="0">
                                <a:latin typeface="Cambria Math" panose="02040503050406030204" pitchFamily="18" charset="0"/>
                              </a:rPr>
                              <m:t>         :</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𝑖</m:t>
                                </m:r>
                              </m:sub>
                            </m:sSub>
                            <m:r>
                              <a:rPr lang="ja-JP" altLang="en-US" sz="1400" i="1">
                                <a:latin typeface="Cambria Math" panose="02040503050406030204" pitchFamily="18" charset="0"/>
                              </a:rPr>
                              <m:t>が</m:t>
                            </m:r>
                            <m:r>
                              <a:rPr lang="ja-JP" altLang="en-US" sz="1400" i="1" smtClean="0">
                                <a:latin typeface="Cambria Math" panose="02040503050406030204" pitchFamily="18" charset="0"/>
                              </a:rPr>
                              <m:t>アーカイブした</m:t>
                            </m:r>
                            <m:r>
                              <a:rPr lang="en-US" altLang="ja-JP" sz="1400" b="0" i="1" smtClean="0">
                                <a:latin typeface="Cambria Math" panose="02040503050406030204" pitchFamily="18" charset="0"/>
                              </a:rPr>
                              <m:t>𝑘</m:t>
                            </m:r>
                            <m:r>
                              <a:rPr lang="ja-JP" altLang="en-US" sz="1400" i="1">
                                <a:latin typeface="Cambria Math" panose="02040503050406030204" pitchFamily="18" charset="0"/>
                              </a:rPr>
                              <m:t>番目の</m:t>
                            </m:r>
                            <m:r>
                              <a:rPr lang="ja-JP" altLang="en-US" sz="1400" i="1" smtClean="0">
                                <a:latin typeface="Cambria Math" panose="02040503050406030204" pitchFamily="18" charset="0"/>
                              </a:rPr>
                              <m:t>行動</m:t>
                            </m:r>
                            <m:r>
                              <a:rPr lang="ja-JP" altLang="en-US" sz="1400" i="1">
                                <a:latin typeface="Cambria Math" panose="02040503050406030204" pitchFamily="18" charset="0"/>
                              </a:rPr>
                              <m:t>系列</m:t>
                            </m:r>
                          </m:oMath>
                          <m:oMath xmlns:m="http://schemas.openxmlformats.org/officeDocument/2006/math">
                            <m:sSubSup>
                              <m:sSubSupPr>
                                <m:ctrlPr>
                                  <a:rPr lang="en-US" altLang="ja-JP" sz="1400" b="0" i="1" smtClean="0">
                                    <a:latin typeface="Cambria Math" panose="02040503050406030204" pitchFamily="18" charset="0"/>
                                  </a:rPr>
                                </m:ctrlPr>
                              </m:sSubSupPr>
                              <m:e>
                                <m:r>
                                  <a:rPr lang="en-US" altLang="ja-JP" sz="1400" b="0" i="1" smtClean="0">
                                    <a:latin typeface="Cambria Math" panose="02040503050406030204" pitchFamily="18" charset="0"/>
                                  </a:rPr>
                                  <m:t>𝑐</m:t>
                                </m:r>
                              </m:e>
                              <m:sub>
                                <m:r>
                                  <a:rPr lang="en-US" altLang="ja-JP" sz="1400" b="0" i="1" smtClean="0">
                                    <a:latin typeface="Cambria Math" panose="02040503050406030204" pitchFamily="18" charset="0"/>
                                  </a:rPr>
                                  <m:t>𝑎𝑔𝑒𝑛𝑡</m:t>
                                </m:r>
                              </m:sub>
                              <m:sup>
                                <m:r>
                                  <a:rPr lang="en-US" altLang="ja-JP" sz="1400" b="0" i="1" smtClean="0">
                                    <a:latin typeface="Cambria Math" panose="02040503050406030204" pitchFamily="18" charset="0"/>
                                  </a:rPr>
                                  <m:t>𝑖</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𝑗</m:t>
                                </m:r>
                              </m:sup>
                            </m:sSubSup>
                            <m:r>
                              <a:rPr lang="en-US" altLang="ja-JP" sz="1400" b="0" i="1" smtClean="0">
                                <a:latin typeface="Cambria Math" panose="02040503050406030204" pitchFamily="18" charset="0"/>
                              </a:rPr>
                              <m:t> :</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𝑖</m:t>
                                </m:r>
                              </m:sub>
                            </m:sSub>
                            <m:r>
                              <a:rPr lang="ja-JP" altLang="en-US" sz="1400" i="1">
                                <a:latin typeface="Cambria Math" panose="02040503050406030204" pitchFamily="18" charset="0"/>
                              </a:rPr>
                              <m:t>の</m:t>
                            </m:r>
                            <m:r>
                              <a:rPr lang="en-US" altLang="ja-JP" sz="1400" b="0" i="1" smtClean="0">
                                <a:latin typeface="Cambria Math" panose="02040503050406030204" pitchFamily="18" charset="0"/>
                              </a:rPr>
                              <m:t>𝐴𝑔𝑒𝑛</m:t>
                            </m:r>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𝑡</m:t>
                                </m:r>
                              </m:e>
                              <m:sub>
                                <m:r>
                                  <a:rPr lang="en-US" altLang="ja-JP" sz="1400" b="0" i="1" smtClean="0">
                                    <a:latin typeface="Cambria Math" panose="02040503050406030204" pitchFamily="18" charset="0"/>
                                  </a:rPr>
                                  <m:t>𝑗</m:t>
                                </m:r>
                              </m:sub>
                            </m:sSub>
                            <m:r>
                              <a:rPr lang="ja-JP" altLang="en-US" sz="1400" i="1">
                                <a:latin typeface="Cambria Math" panose="02040503050406030204" pitchFamily="18" charset="0"/>
                              </a:rPr>
                              <m:t>との関連度</m:t>
                            </m:r>
                          </m:oMath>
                          <m:oMath xmlns:m="http://schemas.openxmlformats.org/officeDocument/2006/math">
                            <m:r>
                              <a:rPr lang="en-US" altLang="ja-JP" sz="1400" i="1">
                                <a:latin typeface="Cambria Math" panose="02040503050406030204" pitchFamily="18" charset="0"/>
                              </a:rPr>
                              <m:t>𝑛𝑐𝑜</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𝑙</m:t>
                                </m:r>
                              </m:e>
                              <m:sub>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sub>
                              <m:sup>
                                <m:r>
                                  <a:rPr lang="en-US" altLang="ja-JP" sz="1400" i="1">
                                    <a:latin typeface="Cambria Math" panose="02040503050406030204" pitchFamily="18" charset="0"/>
                                  </a:rPr>
                                  <m:t>𝑖</m:t>
                                </m:r>
                                <m:r>
                                  <a:rPr lang="en-US" altLang="ja-JP" sz="1400" i="1">
                                    <a:latin typeface="Cambria Math" panose="02040503050406030204" pitchFamily="18" charset="0"/>
                                  </a:rPr>
                                  <m:t>,</m:t>
                                </m:r>
                                <m:r>
                                  <a:rPr lang="en-US" altLang="ja-JP" sz="1400" i="1">
                                    <a:latin typeface="Cambria Math" panose="02040503050406030204" pitchFamily="18" charset="0"/>
                                  </a:rPr>
                                  <m:t>𝑗</m:t>
                                </m:r>
                              </m:sup>
                            </m:sSubSup>
                            <m:r>
                              <a:rPr lang="en-US" altLang="ja-JP" sz="1400" b="0" i="1" smtClean="0">
                                <a:latin typeface="Cambria Math" panose="02040503050406030204" pitchFamily="18" charset="0"/>
                              </a:rPr>
                              <m:t> :</m:t>
                            </m:r>
                            <m:r>
                              <a:rPr lang="ja-JP" altLang="en-US" sz="1400" i="1">
                                <a:latin typeface="Cambria Math" panose="02040503050406030204" pitchFamily="18" charset="0"/>
                              </a:rPr>
                              <m:t>行動</m:t>
                            </m:r>
                            <m:r>
                              <a:rPr lang="ja-JP" altLang="en-US" sz="1400" i="1" dirty="0">
                                <a:latin typeface="Cambria Math" panose="02040503050406030204" pitchFamily="18" charset="0"/>
                              </a:rPr>
                              <m:t>系列</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𝜁</m:t>
                                </m:r>
                              </m:e>
                              <m:sub>
                                <m:r>
                                  <a:rPr lang="en-US" altLang="ja-JP" sz="1400" i="1">
                                    <a:latin typeface="Cambria Math" panose="02040503050406030204" pitchFamily="18" charset="0"/>
                                  </a:rPr>
                                  <m:t>𝑘</m:t>
                                </m:r>
                              </m:sub>
                              <m:sup>
                                <m:r>
                                  <a:rPr lang="en-US" altLang="ja-JP" sz="1400" i="1">
                                    <a:latin typeface="Cambria Math" panose="02040503050406030204" pitchFamily="18" charset="0"/>
                                  </a:rPr>
                                  <m:t>𝑖</m:t>
                                </m:r>
                              </m:sup>
                            </m:sSubSup>
                            <m:r>
                              <a:rPr lang="ja-JP" altLang="en-US" sz="1400" i="1" dirty="0" smtClean="0">
                                <a:latin typeface="Cambria Math" panose="02040503050406030204" pitchFamily="18" charset="0"/>
                              </a:rPr>
                              <m:t>の</m:t>
                            </m:r>
                            <m:r>
                              <a:rPr lang="ja-JP" altLang="en-US" sz="1400" i="1" dirty="0">
                                <a:latin typeface="Cambria Math" panose="02040503050406030204" pitchFamily="18" charset="0"/>
                              </a:rPr>
                              <m:t>エージェント</m:t>
                            </m:r>
                            <m:r>
                              <a:rPr lang="en-US" altLang="ja-JP" sz="1400" b="0" i="1" dirty="0" smtClean="0">
                                <a:latin typeface="Cambria Math" panose="02040503050406030204" pitchFamily="18" charset="0"/>
                              </a:rPr>
                              <m:t>𝑗</m:t>
                            </m:r>
                            <m:r>
                              <a:rPr lang="ja-JP" altLang="en-US" sz="1400" i="1" dirty="0">
                                <a:latin typeface="Cambria Math" panose="02040503050406030204" pitchFamily="18" charset="0"/>
                              </a:rPr>
                              <m:t>の</m:t>
                            </m:r>
                            <m:r>
                              <a:rPr lang="ja-JP" altLang="en-US" sz="1400" i="1" dirty="0" smtClean="0">
                                <a:latin typeface="Cambria Math" panose="02040503050406030204" pitchFamily="18" charset="0"/>
                              </a:rPr>
                              <m:t>非</m:t>
                            </m:r>
                            <m:r>
                              <a:rPr lang="ja-JP" altLang="en-US" sz="1400" i="1" dirty="0">
                                <a:latin typeface="Cambria Math" panose="02040503050406030204" pitchFamily="18" charset="0"/>
                              </a:rPr>
                              <m:t>衝突率</m:t>
                            </m:r>
                          </m:oMath>
                        </m:oMathPara>
                      </a14:m>
                      <a:endParaRPr lang="en-US" altLang="ja-JP" dirty="0"/>
                    </a:p>
                  </p:txBody>
                </p:sp>
              </mc:Choice>
              <mc:Fallback xmlns="">
                <p:sp>
                  <p:nvSpPr>
                    <p:cNvPr id="6" name="テキスト ボックス 5">
                      <a:extLst>
                        <a:ext uri="{FF2B5EF4-FFF2-40B4-BE49-F238E27FC236}">
                          <a16:creationId xmlns:a16="http://schemas.microsoft.com/office/drawing/2014/main" id="{AF463828-EBC2-E482-5B9B-672F016314E7}"/>
                        </a:ext>
                      </a:extLst>
                    </p:cNvPr>
                    <p:cNvSpPr txBox="1">
                      <a:spLocks noRot="1" noChangeAspect="1" noMove="1" noResize="1" noEditPoints="1" noAdjustHandles="1" noChangeArrowheads="1" noChangeShapeType="1" noTextEdit="1"/>
                    </p:cNvSpPr>
                    <p:nvPr/>
                  </p:nvSpPr>
                  <p:spPr>
                    <a:xfrm>
                      <a:off x="1164188" y="2340337"/>
                      <a:ext cx="5100920" cy="2433808"/>
                    </a:xfrm>
                    <a:prstGeom prst="rect">
                      <a:avLst/>
                    </a:prstGeom>
                    <a:blipFill>
                      <a:blip r:embed="rId3"/>
                      <a:stretch>
                        <a:fillRect/>
                      </a:stretch>
                    </a:blipFill>
                  </p:spPr>
                  <p:txBody>
                    <a:bodyPr/>
                    <a:lstStyle/>
                    <a:p>
                      <a:r>
                        <a:rPr lang="ja-JP" altLang="en-US">
                          <a:noFill/>
                        </a:rPr>
                        <a:t> </a:t>
                      </a:r>
                    </a:p>
                  </p:txBody>
                </p:sp>
              </mc:Fallback>
            </mc:AlternateContent>
            <p:sp>
              <p:nvSpPr>
                <p:cNvPr id="62" name="テキスト ボックス 61">
                  <a:extLst>
                    <a:ext uri="{FF2B5EF4-FFF2-40B4-BE49-F238E27FC236}">
                      <a16:creationId xmlns:a16="http://schemas.microsoft.com/office/drawing/2014/main" id="{7754A27E-3A18-D341-52BA-63D5ABE30A0E}"/>
                    </a:ext>
                  </a:extLst>
                </p:cNvPr>
                <p:cNvSpPr txBox="1"/>
                <p:nvPr/>
              </p:nvSpPr>
              <p:spPr>
                <a:xfrm>
                  <a:off x="957303" y="2634789"/>
                  <a:ext cx="2994930" cy="307777"/>
                </a:xfrm>
                <a:prstGeom prst="rect">
                  <a:avLst/>
                </a:prstGeom>
                <a:noFill/>
              </p:spPr>
              <p:txBody>
                <a:bodyPr wrap="square" lIns="0" tIns="0" rIns="0" bIns="0" rtlCol="0">
                  <a:spAutoFit/>
                </a:bodyPr>
                <a:lstStyle/>
                <a:p>
                  <a:r>
                    <a:rPr kumimoji="1" lang="ja-JP" altLang="en-US" sz="2000" dirty="0">
                      <a:solidFill>
                        <a:schemeClr val="tx1"/>
                      </a:solidFill>
                      <a:latin typeface="Meiryo UI" panose="020B0604030504040204" pitchFamily="50" charset="-128"/>
                      <a:ea typeface="Meiryo UI" panose="020B0604030504040204" pitchFamily="50" charset="-128"/>
                    </a:rPr>
                    <a:t>評価式：</a:t>
                  </a:r>
                </a:p>
              </p:txBody>
            </p:sp>
          </p:grpSp>
        </p:grpSp>
        <p:cxnSp>
          <p:nvCxnSpPr>
            <p:cNvPr id="119" name="直線コネクタ 118">
              <a:extLst>
                <a:ext uri="{FF2B5EF4-FFF2-40B4-BE49-F238E27FC236}">
                  <a16:creationId xmlns:a16="http://schemas.microsoft.com/office/drawing/2014/main" id="{56E36B55-F490-BE2C-5387-44754F0A6120}"/>
                </a:ext>
              </a:extLst>
            </p:cNvPr>
            <p:cNvCxnSpPr>
              <a:cxnSpLocks/>
            </p:cNvCxnSpPr>
            <p:nvPr/>
          </p:nvCxnSpPr>
          <p:spPr>
            <a:xfrm>
              <a:off x="4033044" y="3827445"/>
              <a:ext cx="66357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12AD8264-01CC-9CC6-C32E-555DCCA0E427}"/>
                </a:ext>
              </a:extLst>
            </p:cNvPr>
            <p:cNvSpPr txBox="1"/>
            <p:nvPr/>
          </p:nvSpPr>
          <p:spPr>
            <a:xfrm>
              <a:off x="3927433" y="3798080"/>
              <a:ext cx="1092538" cy="307777"/>
            </a:xfrm>
            <a:prstGeom prst="rect">
              <a:avLst/>
            </a:prstGeom>
            <a:noFill/>
          </p:spPr>
          <p:txBody>
            <a:bodyPr wrap="square">
              <a:spAutoFit/>
            </a:bodyPr>
            <a:lstStyle/>
            <a:p>
              <a:r>
                <a:rPr lang="ja-JP" altLang="en-US" sz="1400" b="1" dirty="0">
                  <a:solidFill>
                    <a:schemeClr val="tx2"/>
                  </a:solidFill>
                  <a:latin typeface="Meiryo UI" panose="020B0604030504040204" pitchFamily="50" charset="-128"/>
                  <a:ea typeface="Meiryo UI" panose="020B0604030504040204" pitchFamily="50" charset="-128"/>
                </a:rPr>
                <a:t>非衝突率</a:t>
              </a:r>
            </a:p>
          </p:txBody>
        </p:sp>
      </p:gr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86116" y="6492875"/>
            <a:ext cx="780011" cy="365125"/>
          </a:xfrm>
        </p:spPr>
        <p:txBody>
          <a:bodyPr/>
          <a:lstStyle/>
          <a:p>
            <a:fld id="{BD36DA32-F4D7-46B8-B5F1-C142E47E0CF5}" type="slidenum">
              <a:rPr kumimoji="1" lang="ja-JP" altLang="en-US" smtClean="0"/>
              <a:t>7</a:t>
            </a:fld>
            <a:endParaRPr kumimoji="1" lang="ja-JP" altLang="en-US" dirty="0"/>
          </a:p>
        </p:txBody>
      </p:sp>
      <p:sp>
        <p:nvSpPr>
          <p:cNvPr id="10" name="テキスト ボックス 9">
            <a:extLst>
              <a:ext uri="{FF2B5EF4-FFF2-40B4-BE49-F238E27FC236}">
                <a16:creationId xmlns:a16="http://schemas.microsoft.com/office/drawing/2014/main" id="{DAAEBB1A-6F67-F95D-EEAB-8CDA584A02A1}"/>
              </a:ext>
            </a:extLst>
          </p:cNvPr>
          <p:cNvSpPr txBox="1"/>
          <p:nvPr/>
        </p:nvSpPr>
        <p:spPr>
          <a:xfrm>
            <a:off x="7780085" y="1918606"/>
            <a:ext cx="2160120" cy="390087"/>
          </a:xfrm>
          <a:prstGeom prst="rect">
            <a:avLst/>
          </a:prstGeom>
          <a:noFill/>
        </p:spPr>
        <p:txBody>
          <a:bodyPr wrap="square" lIns="0" tIns="0" rIns="0" bIns="0" rtlCol="0">
            <a:spAutoFit/>
          </a:bodyPr>
          <a:lstStyle/>
          <a:p>
            <a:r>
              <a:rPr kumimoji="1" lang="ja-JP" altLang="en-US" sz="2400" dirty="0">
                <a:latin typeface="Meiryo UI" panose="020B0604030504040204" pitchFamily="50" charset="-128"/>
                <a:ea typeface="Meiryo UI" panose="020B0604030504040204" pitchFamily="50" charset="-128"/>
              </a:rPr>
              <a:t>評</a:t>
            </a:r>
            <a:r>
              <a:rPr kumimoji="1" lang="ja-JP" altLang="en-US" sz="2400" dirty="0">
                <a:solidFill>
                  <a:schemeClr val="tx1"/>
                </a:solidFill>
                <a:latin typeface="Meiryo UI" panose="020B0604030504040204" pitchFamily="50" charset="-128"/>
                <a:ea typeface="Meiryo UI" panose="020B0604030504040204" pitchFamily="50" charset="-128"/>
              </a:rPr>
              <a:t>価値の計算例</a:t>
            </a:r>
          </a:p>
        </p:txBody>
      </p:sp>
      <p:sp>
        <p:nvSpPr>
          <p:cNvPr id="101" name="タイトル 100">
            <a:extLst>
              <a:ext uri="{FF2B5EF4-FFF2-40B4-BE49-F238E27FC236}">
                <a16:creationId xmlns:a16="http://schemas.microsoft.com/office/drawing/2014/main" id="{6ADC0892-06B1-7838-EC99-8468C611BC8C}"/>
              </a:ext>
            </a:extLst>
          </p:cNvPr>
          <p:cNvSpPr>
            <a:spLocks noGrp="1"/>
          </p:cNvSpPr>
          <p:nvPr>
            <p:ph type="title"/>
          </p:nvPr>
        </p:nvSpPr>
        <p:spPr/>
        <p:txBody>
          <a:bodyPr>
            <a:noAutofit/>
          </a:bodyPr>
          <a:lstStyle/>
          <a:p>
            <a:r>
              <a:rPr kumimoji="1" lang="ja-JP" altLang="en-US" sz="4000" dirty="0"/>
              <a:t>提案手法　</a:t>
            </a:r>
            <a:r>
              <a:rPr kumimoji="1" lang="en-US" altLang="ja-JP" sz="4000" dirty="0"/>
              <a:t>W</a:t>
            </a:r>
            <a:r>
              <a:rPr lang="en-US" altLang="ja-JP" sz="4000" dirty="0"/>
              <a:t>TC-MAIRL</a:t>
            </a:r>
            <a:br>
              <a:rPr lang="en-US" altLang="ja-JP" sz="4000" dirty="0"/>
            </a:br>
            <a:r>
              <a:rPr lang="en-US" altLang="ja-JP" sz="1800" dirty="0"/>
              <a:t>( Weighted </a:t>
            </a:r>
            <a:r>
              <a:rPr lang="en-US" altLang="ja-JP" sz="1800" dirty="0">
                <a:effectLst/>
              </a:rPr>
              <a:t>Two-individual </a:t>
            </a:r>
            <a:r>
              <a:rPr lang="en-US" altLang="ja-JP" sz="1800" dirty="0"/>
              <a:t>C</a:t>
            </a:r>
            <a:r>
              <a:rPr lang="en-US" altLang="ja-JP" sz="1800" dirty="0">
                <a:effectLst/>
              </a:rPr>
              <a:t>ooperative – MAIRL </a:t>
            </a:r>
            <a:r>
              <a:rPr lang="en-US" altLang="ja-JP" sz="1800" dirty="0"/>
              <a:t>)</a:t>
            </a:r>
            <a:endParaRPr lang="ja-JP" altLang="en-US" sz="1800" dirty="0"/>
          </a:p>
        </p:txBody>
      </p:sp>
      <p:sp>
        <p:nvSpPr>
          <p:cNvPr id="60" name="正方形/長方形 59">
            <a:extLst>
              <a:ext uri="{FF2B5EF4-FFF2-40B4-BE49-F238E27FC236}">
                <a16:creationId xmlns:a16="http://schemas.microsoft.com/office/drawing/2014/main" id="{2979AF18-3C4C-4524-5AA5-A7E6AD189328}"/>
              </a:ext>
            </a:extLst>
          </p:cNvPr>
          <p:cNvSpPr/>
          <p:nvPr/>
        </p:nvSpPr>
        <p:spPr>
          <a:xfrm>
            <a:off x="5674398" y="2305540"/>
            <a:ext cx="6338183" cy="3143538"/>
          </a:xfrm>
          <a:prstGeom prst="rect">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p:grpSp>
        <p:nvGrpSpPr>
          <p:cNvPr id="97" name="グループ化 96">
            <a:extLst>
              <a:ext uri="{FF2B5EF4-FFF2-40B4-BE49-F238E27FC236}">
                <a16:creationId xmlns:a16="http://schemas.microsoft.com/office/drawing/2014/main" id="{F595AD83-7321-D639-40A0-E2552C77D065}"/>
              </a:ext>
            </a:extLst>
          </p:cNvPr>
          <p:cNvGrpSpPr/>
          <p:nvPr/>
        </p:nvGrpSpPr>
        <p:grpSpPr>
          <a:xfrm>
            <a:off x="5545565" y="2392694"/>
            <a:ext cx="4340268" cy="2235653"/>
            <a:chOff x="6359374" y="1568460"/>
            <a:chExt cx="4340268" cy="2235653"/>
          </a:xfrm>
        </p:grpSpPr>
        <p:grpSp>
          <p:nvGrpSpPr>
            <p:cNvPr id="45" name="グループ化 44">
              <a:extLst>
                <a:ext uri="{FF2B5EF4-FFF2-40B4-BE49-F238E27FC236}">
                  <a16:creationId xmlns:a16="http://schemas.microsoft.com/office/drawing/2014/main" id="{5F8496C9-1622-BA8C-B818-25B446DBB482}"/>
                </a:ext>
              </a:extLst>
            </p:cNvPr>
            <p:cNvGrpSpPr/>
            <p:nvPr/>
          </p:nvGrpSpPr>
          <p:grpSpPr>
            <a:xfrm>
              <a:off x="9158857" y="2308546"/>
              <a:ext cx="1540785" cy="1274686"/>
              <a:chOff x="4157898" y="1152528"/>
              <a:chExt cx="1540785" cy="1206864"/>
            </a:xfrm>
          </p:grpSpPr>
          <p:sp>
            <p:nvSpPr>
              <p:cNvPr id="48" name="テキスト ボックス 47">
                <a:extLst>
                  <a:ext uri="{FF2B5EF4-FFF2-40B4-BE49-F238E27FC236}">
                    <a16:creationId xmlns:a16="http://schemas.microsoft.com/office/drawing/2014/main" id="{FABB9F59-71AC-B383-46D1-F0C4D11F6D12}"/>
                  </a:ext>
                </a:extLst>
              </p:cNvPr>
              <p:cNvSpPr txBox="1"/>
              <p:nvPr/>
            </p:nvSpPr>
            <p:spPr>
              <a:xfrm>
                <a:off x="4711811" y="1730537"/>
                <a:ext cx="436081" cy="291401"/>
              </a:xfrm>
              <a:prstGeom prst="rect">
                <a:avLst/>
              </a:prstGeom>
              <a:noFill/>
            </p:spPr>
            <p:txBody>
              <a:bodyPr wrap="square" lIns="0" tIns="0" rIns="0" bIns="0" rtlCol="0">
                <a:spAutoFit/>
              </a:bodyPr>
              <a:lstStyle/>
              <a:p>
                <a:r>
                  <a:rPr kumimoji="1" lang="en-US" altLang="ja-JP" sz="2000" b="1" dirty="0">
                    <a:solidFill>
                      <a:srgbClr val="1648E8"/>
                    </a:solidFill>
                    <a:latin typeface="Meiryo UI" panose="020B0604030504040204" pitchFamily="50" charset="-128"/>
                    <a:ea typeface="Meiryo UI" panose="020B0604030504040204" pitchFamily="50" charset="-128"/>
                  </a:rPr>
                  <a:t>0.8</a:t>
                </a:r>
                <a:endParaRPr kumimoji="1" lang="ja-JP" altLang="en-US" sz="2000" b="1" dirty="0">
                  <a:solidFill>
                    <a:srgbClr val="1648E8"/>
                  </a:solidFill>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09E30B9-26BF-9458-0C7E-4F543D3CC614}"/>
                  </a:ext>
                </a:extLst>
              </p:cNvPr>
              <p:cNvSpPr txBox="1"/>
              <p:nvPr/>
            </p:nvSpPr>
            <p:spPr>
              <a:xfrm>
                <a:off x="4720344" y="2067991"/>
                <a:ext cx="447556" cy="291401"/>
              </a:xfrm>
              <a:prstGeom prst="rect">
                <a:avLst/>
              </a:prstGeom>
              <a:noFill/>
            </p:spPr>
            <p:txBody>
              <a:bodyPr wrap="square" lIns="0" tIns="0" rIns="0" bIns="0" rtlCol="0">
                <a:spAutoFit/>
              </a:bodyPr>
              <a:lstStyle/>
              <a:p>
                <a:r>
                  <a:rPr kumimoji="1" lang="en-US" altLang="ja-JP" sz="2000" b="1" dirty="0">
                    <a:solidFill>
                      <a:srgbClr val="F15E0D"/>
                    </a:solidFill>
                    <a:latin typeface="Meiryo UI" panose="020B0604030504040204" pitchFamily="50" charset="-128"/>
                    <a:ea typeface="Meiryo UI" panose="020B0604030504040204" pitchFamily="50" charset="-128"/>
                  </a:rPr>
                  <a:t>0.2</a:t>
                </a:r>
                <a:endParaRPr kumimoji="1" lang="ja-JP" altLang="en-US" sz="2000" b="1" dirty="0">
                  <a:solidFill>
                    <a:srgbClr val="F15E0D"/>
                  </a:solidFill>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49D74D10-3B7F-7270-07A7-1F613F825DB2}"/>
                  </a:ext>
                </a:extLst>
              </p:cNvPr>
              <p:cNvSpPr txBox="1"/>
              <p:nvPr/>
            </p:nvSpPr>
            <p:spPr>
              <a:xfrm>
                <a:off x="4157898" y="1152528"/>
                <a:ext cx="1540785" cy="553661"/>
              </a:xfrm>
              <a:prstGeom prst="rect">
                <a:avLst/>
              </a:prstGeom>
              <a:noFill/>
            </p:spPr>
            <p:txBody>
              <a:bodyPr wrap="square">
                <a:spAutoFit/>
              </a:bodyPr>
              <a:lstStyle/>
              <a:p>
                <a:pPr algn="ctr"/>
                <a:r>
                  <a:rPr lang="ja-JP" altLang="en-US" sz="1600" b="1" dirty="0">
                    <a:latin typeface="Meiryo UI" panose="020B0604030504040204" pitchFamily="50" charset="-128"/>
                    <a:ea typeface="Meiryo UI" panose="020B0604030504040204" pitchFamily="50" charset="-128"/>
                  </a:rPr>
                  <a:t>各エージェント</a:t>
                </a:r>
                <a:endParaRPr lang="en-US" altLang="ja-JP" sz="1600" b="1" dirty="0">
                  <a:latin typeface="Meiryo UI" panose="020B0604030504040204" pitchFamily="50" charset="-128"/>
                  <a:ea typeface="Meiryo UI" panose="020B0604030504040204" pitchFamily="50" charset="-128"/>
                </a:endParaRPr>
              </a:p>
              <a:p>
                <a:pPr algn="ctr"/>
                <a:r>
                  <a:rPr lang="ja-JP" altLang="en-US" sz="1600" b="1" dirty="0">
                    <a:latin typeface="Meiryo UI" panose="020B0604030504040204" pitchFamily="50" charset="-128"/>
                    <a:ea typeface="Meiryo UI" panose="020B0604030504040204" pitchFamily="50" charset="-128"/>
                  </a:rPr>
                  <a:t>との非衝突率</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7F57A4D1-3CD4-D905-047E-660B31FE09E5}"/>
                    </a:ext>
                  </a:extLst>
                </p:cNvPr>
                <p:cNvSpPr txBox="1"/>
                <p:nvPr/>
              </p:nvSpPr>
              <p:spPr>
                <a:xfrm>
                  <a:off x="6616918" y="1568460"/>
                  <a:ext cx="3405434" cy="307777"/>
                </a:xfrm>
                <a:prstGeom prst="rect">
                  <a:avLst/>
                </a:prstGeom>
                <a:noFill/>
              </p:spPr>
              <p:txBody>
                <a:bodyPr wrap="square" lIns="0" tIns="0" rIns="0" bIns="0" rtlCol="0">
                  <a:spAutoFit/>
                </a:bodyPr>
                <a:lstStyle/>
                <a:p>
                  <a14:m>
                    <m:oMath xmlns:m="http://schemas.openxmlformats.org/officeDocument/2006/math">
                      <m:r>
                        <a:rPr kumimoji="1" lang="en-US" altLang="ja-JP" sz="2000" b="1" i="1" smtClean="0">
                          <a:solidFill>
                            <a:schemeClr val="tx1"/>
                          </a:solidFill>
                          <a:latin typeface="Cambria Math" panose="02040503050406030204" pitchFamily="18" charset="0"/>
                          <a:ea typeface="Meiryo UI" panose="020B0604030504040204" pitchFamily="50" charset="-128"/>
                        </a:rPr>
                        <m:t>𝑨𝒈𝒆𝒏</m:t>
                      </m:r>
                      <m:sSub>
                        <m:sSubPr>
                          <m:ctrlPr>
                            <a:rPr kumimoji="1" lang="en-US" altLang="ja-JP" sz="2000" b="1" i="1" smtClean="0">
                              <a:solidFill>
                                <a:schemeClr val="tx1"/>
                              </a:solidFill>
                              <a:latin typeface="Cambria Math" panose="02040503050406030204" pitchFamily="18" charset="0"/>
                              <a:ea typeface="Meiryo UI" panose="020B0604030504040204" pitchFamily="50" charset="-128"/>
                            </a:rPr>
                          </m:ctrlPr>
                        </m:sSubPr>
                        <m:e>
                          <m:r>
                            <a:rPr kumimoji="1" lang="en-US" altLang="ja-JP" sz="2000" b="1" i="1" smtClean="0">
                              <a:solidFill>
                                <a:schemeClr val="tx1"/>
                              </a:solidFill>
                              <a:latin typeface="Cambria Math" panose="02040503050406030204" pitchFamily="18" charset="0"/>
                              <a:ea typeface="Meiryo UI" panose="020B0604030504040204" pitchFamily="50" charset="-128"/>
                            </a:rPr>
                            <m:t>𝒕</m:t>
                          </m:r>
                        </m:e>
                        <m:sub>
                          <m:r>
                            <a:rPr kumimoji="1" lang="en-US" altLang="ja-JP" sz="2000" b="1" i="1" smtClean="0">
                              <a:solidFill>
                                <a:schemeClr val="tx1"/>
                              </a:solidFill>
                              <a:latin typeface="Cambria Math" panose="02040503050406030204" pitchFamily="18" charset="0"/>
                              <a:ea typeface="Meiryo UI" panose="020B0604030504040204" pitchFamily="50" charset="-128"/>
                            </a:rPr>
                            <m:t>𝟎</m:t>
                          </m:r>
                        </m:sub>
                      </m:sSub>
                    </m:oMath>
                  </a14:m>
                  <a:r>
                    <a:rPr kumimoji="1" lang="ja-JP" altLang="en-US" sz="2000" b="1" dirty="0">
                      <a:solidFill>
                        <a:schemeClr val="tx1"/>
                      </a:solidFill>
                      <a:latin typeface="Meiryo UI" panose="020B0604030504040204" pitchFamily="50" charset="-128"/>
                      <a:ea typeface="Meiryo UI" panose="020B0604030504040204" pitchFamily="50" charset="-128"/>
                    </a:rPr>
                    <a:t>の</a:t>
                  </a:r>
                  <a14:m>
                    <m:oMath xmlns:m="http://schemas.openxmlformats.org/officeDocument/2006/math">
                      <m:r>
                        <a:rPr lang="en-US" altLang="ja-JP" sz="2000" b="1" i="1">
                          <a:latin typeface="Cambria Math" panose="02040503050406030204" pitchFamily="18" charset="0"/>
                          <a:ea typeface="Meiryo UI" panose="020B0604030504040204" pitchFamily="50" charset="-128"/>
                        </a:rPr>
                        <m:t>𝒌</m:t>
                      </m:r>
                    </m:oMath>
                  </a14:m>
                  <a:r>
                    <a:rPr kumimoji="1" lang="ja-JP" altLang="en-US" sz="2000" b="1" dirty="0">
                      <a:solidFill>
                        <a:schemeClr val="tx1"/>
                      </a:solidFill>
                      <a:latin typeface="Meiryo UI" panose="020B0604030504040204" pitchFamily="50" charset="-128"/>
                      <a:ea typeface="Meiryo UI" panose="020B0604030504040204" pitchFamily="50" charset="-128"/>
                    </a:rPr>
                    <a:t>番目のアーカイブ</a:t>
                  </a:r>
                </a:p>
              </p:txBody>
            </p:sp>
          </mc:Choice>
          <mc:Fallback xmlns="">
            <p:sp>
              <p:nvSpPr>
                <p:cNvPr id="58" name="テキスト ボックス 57">
                  <a:extLst>
                    <a:ext uri="{FF2B5EF4-FFF2-40B4-BE49-F238E27FC236}">
                      <a16:creationId xmlns:a16="http://schemas.microsoft.com/office/drawing/2014/main" id="{7F57A4D1-3CD4-D905-047E-660B31FE09E5}"/>
                    </a:ext>
                  </a:extLst>
                </p:cNvPr>
                <p:cNvSpPr txBox="1">
                  <a:spLocks noRot="1" noChangeAspect="1" noMove="1" noResize="1" noEditPoints="1" noAdjustHandles="1" noChangeArrowheads="1" noChangeShapeType="1" noTextEdit="1"/>
                </p:cNvSpPr>
                <p:nvPr/>
              </p:nvSpPr>
              <p:spPr>
                <a:xfrm>
                  <a:off x="6616918" y="1568460"/>
                  <a:ext cx="3405434" cy="307777"/>
                </a:xfrm>
                <a:prstGeom prst="rect">
                  <a:avLst/>
                </a:prstGeom>
                <a:blipFill>
                  <a:blip r:embed="rId4"/>
                  <a:stretch>
                    <a:fillRect l="-3399" t="-28000" b="-48000"/>
                  </a:stretch>
                </a:blipFill>
              </p:spPr>
              <p:txBody>
                <a:bodyPr/>
                <a:lstStyle/>
                <a:p>
                  <a:r>
                    <a:rPr lang="ja-JP" altLang="en-US">
                      <a:noFill/>
                    </a:rPr>
                    <a:t> </a:t>
                  </a:r>
                </a:p>
              </p:txBody>
            </p:sp>
          </mc:Fallback>
        </mc:AlternateContent>
        <p:grpSp>
          <p:nvGrpSpPr>
            <p:cNvPr id="93" name="グループ化 92">
              <a:extLst>
                <a:ext uri="{FF2B5EF4-FFF2-40B4-BE49-F238E27FC236}">
                  <a16:creationId xmlns:a16="http://schemas.microsoft.com/office/drawing/2014/main" id="{D9D63F03-1F89-0748-9F88-A559FED0D479}"/>
                </a:ext>
              </a:extLst>
            </p:cNvPr>
            <p:cNvGrpSpPr/>
            <p:nvPr/>
          </p:nvGrpSpPr>
          <p:grpSpPr>
            <a:xfrm>
              <a:off x="6359374" y="1865832"/>
              <a:ext cx="3208125" cy="1938281"/>
              <a:chOff x="8518858" y="4473880"/>
              <a:chExt cx="3208125" cy="1938281"/>
            </a:xfrm>
          </p:grpSpPr>
          <p:grpSp>
            <p:nvGrpSpPr>
              <p:cNvPr id="92" name="グループ化 91">
                <a:extLst>
                  <a:ext uri="{FF2B5EF4-FFF2-40B4-BE49-F238E27FC236}">
                    <a16:creationId xmlns:a16="http://schemas.microsoft.com/office/drawing/2014/main" id="{7C6C2F4D-D79D-47F1-F63A-C72899DBCE36}"/>
                  </a:ext>
                </a:extLst>
              </p:cNvPr>
              <p:cNvGrpSpPr/>
              <p:nvPr/>
            </p:nvGrpSpPr>
            <p:grpSpPr>
              <a:xfrm>
                <a:off x="8518858" y="4473880"/>
                <a:ext cx="3208125" cy="1938281"/>
                <a:chOff x="8518858" y="4473880"/>
                <a:chExt cx="3208125" cy="1938281"/>
              </a:xfrm>
            </p:grpSpPr>
            <p:grpSp>
              <p:nvGrpSpPr>
                <p:cNvPr id="91" name="グループ化 90">
                  <a:extLst>
                    <a:ext uri="{FF2B5EF4-FFF2-40B4-BE49-F238E27FC236}">
                      <a16:creationId xmlns:a16="http://schemas.microsoft.com/office/drawing/2014/main" id="{B35D4A39-5881-B062-7D94-51FC43B4A061}"/>
                    </a:ext>
                  </a:extLst>
                </p:cNvPr>
                <p:cNvGrpSpPr/>
                <p:nvPr/>
              </p:nvGrpSpPr>
              <p:grpSpPr>
                <a:xfrm>
                  <a:off x="8518858" y="4473880"/>
                  <a:ext cx="3208125" cy="1938281"/>
                  <a:chOff x="8518858" y="4473880"/>
                  <a:chExt cx="3208125" cy="1938281"/>
                </a:xfrm>
              </p:grpSpPr>
              <p:grpSp>
                <p:nvGrpSpPr>
                  <p:cNvPr id="80" name="グループ化 79">
                    <a:extLst>
                      <a:ext uri="{FF2B5EF4-FFF2-40B4-BE49-F238E27FC236}">
                        <a16:creationId xmlns:a16="http://schemas.microsoft.com/office/drawing/2014/main" id="{4A1117CE-636E-1A36-98B4-90288244A3E3}"/>
                      </a:ext>
                    </a:extLst>
                  </p:cNvPr>
                  <p:cNvGrpSpPr/>
                  <p:nvPr/>
                </p:nvGrpSpPr>
                <p:grpSpPr>
                  <a:xfrm>
                    <a:off x="8518858" y="4473880"/>
                    <a:ext cx="3208125" cy="1938281"/>
                    <a:chOff x="8518858" y="4473880"/>
                    <a:chExt cx="3208125" cy="1938281"/>
                  </a:xfrm>
                </p:grpSpPr>
                <p:sp>
                  <p:nvSpPr>
                    <p:cNvPr id="65" name="正方形/長方形 64">
                      <a:extLst>
                        <a:ext uri="{FF2B5EF4-FFF2-40B4-BE49-F238E27FC236}">
                          <a16:creationId xmlns:a16="http://schemas.microsoft.com/office/drawing/2014/main" id="{F4F7CFDD-28F2-1C41-339E-D0B21E44C074}"/>
                        </a:ext>
                      </a:extLst>
                    </p:cNvPr>
                    <p:cNvSpPr/>
                    <p:nvPr/>
                  </p:nvSpPr>
                  <p:spPr>
                    <a:xfrm>
                      <a:off x="8812124" y="4521463"/>
                      <a:ext cx="2621595" cy="1724700"/>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48D01E47-FB9E-8F65-E004-6D6A0DBFA35C}"/>
                            </a:ext>
                          </a:extLst>
                        </p:cNvPr>
                        <p:cNvSpPr txBox="1"/>
                        <p:nvPr/>
                      </p:nvSpPr>
                      <p:spPr>
                        <a:xfrm>
                          <a:off x="8996975" y="5506622"/>
                          <a:ext cx="850725" cy="3186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solidFill>
                                      <a:srgbClr val="1648E8"/>
                                    </a:solidFill>
                                    <a:latin typeface="Cambria Math" panose="02040503050406030204" pitchFamily="18" charset="0"/>
                                  </a:rPr>
                                  <m:t>𝑨𝒈𝒆𝒏</m:t>
                                </m:r>
                                <m:sSub>
                                  <m:sSubPr>
                                    <m:ctrlPr>
                                      <a:rPr kumimoji="1" lang="en-US" altLang="ja-JP" sz="2000" b="1" i="1" smtClean="0">
                                        <a:solidFill>
                                          <a:srgbClr val="1648E8"/>
                                        </a:solidFill>
                                        <a:latin typeface="Cambria Math" panose="02040503050406030204" pitchFamily="18" charset="0"/>
                                      </a:rPr>
                                    </m:ctrlPr>
                                  </m:sSubPr>
                                  <m:e>
                                    <m:r>
                                      <a:rPr kumimoji="1" lang="en-US" altLang="ja-JP" sz="2000" b="1" i="1" smtClean="0">
                                        <a:solidFill>
                                          <a:srgbClr val="1648E8"/>
                                        </a:solidFill>
                                        <a:latin typeface="Cambria Math" panose="02040503050406030204" pitchFamily="18" charset="0"/>
                                      </a:rPr>
                                      <m:t>𝒕</m:t>
                                    </m:r>
                                  </m:e>
                                  <m:sub>
                                    <m:r>
                                      <a:rPr kumimoji="1" lang="en-US" altLang="ja-JP" sz="2000" b="1" i="1" smtClean="0">
                                        <a:solidFill>
                                          <a:srgbClr val="1648E8"/>
                                        </a:solidFill>
                                        <a:latin typeface="Cambria Math" panose="02040503050406030204" pitchFamily="18" charset="0"/>
                                      </a:rPr>
                                      <m:t>𝟏</m:t>
                                    </m:r>
                                  </m:sub>
                                </m:sSub>
                              </m:oMath>
                            </m:oMathPara>
                          </a14:m>
                          <a:endParaRPr kumimoji="1" lang="ja-JP" altLang="en-US" sz="1600" b="1" dirty="0">
                            <a:solidFill>
                              <a:srgbClr val="1648E8"/>
                            </a:solidFill>
                          </a:endParaRPr>
                        </a:p>
                      </p:txBody>
                    </p:sp>
                  </mc:Choice>
                  <mc:Fallback xmlns="">
                    <p:sp>
                      <p:nvSpPr>
                        <p:cNvPr id="66" name="テキスト ボックス 65">
                          <a:extLst>
                            <a:ext uri="{FF2B5EF4-FFF2-40B4-BE49-F238E27FC236}">
                              <a16:creationId xmlns:a16="http://schemas.microsoft.com/office/drawing/2014/main" id="{48D01E47-FB9E-8F65-E004-6D6A0DBFA35C}"/>
                            </a:ext>
                          </a:extLst>
                        </p:cNvPr>
                        <p:cNvSpPr txBox="1">
                          <a:spLocks noRot="1" noChangeAspect="1" noMove="1" noResize="1" noEditPoints="1" noAdjustHandles="1" noChangeArrowheads="1" noChangeShapeType="1" noTextEdit="1"/>
                        </p:cNvSpPr>
                        <p:nvPr/>
                      </p:nvSpPr>
                      <p:spPr>
                        <a:xfrm>
                          <a:off x="8996975" y="5506622"/>
                          <a:ext cx="850725" cy="318620"/>
                        </a:xfrm>
                        <a:prstGeom prst="rect">
                          <a:avLst/>
                        </a:prstGeom>
                        <a:blipFill>
                          <a:blip r:embed="rId5"/>
                          <a:stretch>
                            <a:fillRect l="-13669" r="-10072" b="-28846"/>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22DA33D2-7B37-0394-D92D-8D6E40FEA0CA}"/>
                        </a:ext>
                      </a:extLst>
                    </p:cNvPr>
                    <p:cNvSpPr txBox="1"/>
                    <p:nvPr/>
                  </p:nvSpPr>
                  <p:spPr>
                    <a:xfrm>
                      <a:off x="10177000" y="5524500"/>
                      <a:ext cx="446912"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20</a:t>
                      </a:r>
                      <a:endParaRPr kumimoji="1" lang="ja-JP" altLang="en-US" sz="2000"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75756895-B9BE-5761-FE95-836B3B130C92}"/>
                        </a:ext>
                      </a:extLst>
                    </p:cNvPr>
                    <p:cNvSpPr txBox="1"/>
                    <p:nvPr/>
                  </p:nvSpPr>
                  <p:spPr>
                    <a:xfrm>
                      <a:off x="10180154" y="5877876"/>
                      <a:ext cx="521720"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80</a:t>
                      </a:r>
                      <a:endParaRPr kumimoji="1" lang="ja-JP" altLang="en-US" sz="20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69372ADA-F1FD-D76F-1FF4-D7A316F60B61}"/>
                            </a:ext>
                          </a:extLst>
                        </p:cNvPr>
                        <p:cNvSpPr txBox="1"/>
                        <p:nvPr/>
                      </p:nvSpPr>
                      <p:spPr>
                        <a:xfrm>
                          <a:off x="9084296" y="4473880"/>
                          <a:ext cx="1975459" cy="369332"/>
                        </a:xfrm>
                        <a:prstGeom prst="rect">
                          <a:avLst/>
                        </a:prstGeom>
                        <a:noFill/>
                      </p:spPr>
                      <p:txBody>
                        <a:bodyPr wrap="square">
                          <a:spAutoFit/>
                        </a:bodyPr>
                        <a:lstStyle/>
                        <a:p>
                          <a:pPr algn="ctr"/>
                          <a:r>
                            <a:rPr lang="ja-JP" altLang="en-US" dirty="0">
                              <a:latin typeface="Meiryo UI" panose="020B0604030504040204" pitchFamily="50" charset="-128"/>
                              <a:ea typeface="Meiryo UI" panose="020B0604030504040204" pitchFamily="50" charset="-128"/>
                            </a:rPr>
                            <a:t>行動系列</a:t>
                          </a:r>
                          <a14:m>
                            <m:oMath xmlns:m="http://schemas.openxmlformats.org/officeDocument/2006/math">
                              <m:r>
                                <a:rPr lang="en-US" altLang="ja-JP" b="0" i="1" smtClean="0">
                                  <a:latin typeface="Cambria Math" panose="02040503050406030204" pitchFamily="18" charset="0"/>
                                  <a:ea typeface="Meiryo UI" panose="020B0604030504040204" pitchFamily="50" charset="-128"/>
                                </a:rPr>
                                <m:t>𝑘</m:t>
                              </m:r>
                            </m:oMath>
                          </a14:m>
                          <a:endParaRPr lang="ja-JP" altLang="en-US" dirty="0">
                            <a:latin typeface="Meiryo UI" panose="020B0604030504040204" pitchFamily="50" charset="-128"/>
                            <a:ea typeface="Meiryo UI" panose="020B0604030504040204" pitchFamily="50" charset="-128"/>
                          </a:endParaRPr>
                        </a:p>
                      </p:txBody>
                    </p:sp>
                  </mc:Choice>
                  <mc:Fallback xmlns="">
                    <p:sp>
                      <p:nvSpPr>
                        <p:cNvPr id="70" name="テキスト ボックス 69">
                          <a:extLst>
                            <a:ext uri="{FF2B5EF4-FFF2-40B4-BE49-F238E27FC236}">
                              <a16:creationId xmlns:a16="http://schemas.microsoft.com/office/drawing/2014/main" id="{69372ADA-F1FD-D76F-1FF4-D7A316F60B61}"/>
                            </a:ext>
                          </a:extLst>
                        </p:cNvPr>
                        <p:cNvSpPr txBox="1">
                          <a:spLocks noRot="1" noChangeAspect="1" noMove="1" noResize="1" noEditPoints="1" noAdjustHandles="1" noChangeArrowheads="1" noChangeShapeType="1" noTextEdit="1"/>
                        </p:cNvSpPr>
                        <p:nvPr/>
                      </p:nvSpPr>
                      <p:spPr>
                        <a:xfrm>
                          <a:off x="9084296" y="4473880"/>
                          <a:ext cx="1975459" cy="369332"/>
                        </a:xfrm>
                        <a:prstGeom prst="rect">
                          <a:avLst/>
                        </a:prstGeom>
                        <a:blipFill>
                          <a:blip r:embed="rId6"/>
                          <a:stretch>
                            <a:fillRect t="-8197" b="-24590"/>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9B568CB9-1D88-0024-FB2F-EA1C33EB3387}"/>
                        </a:ext>
                      </a:extLst>
                    </p:cNvPr>
                    <p:cNvSpPr txBox="1"/>
                    <p:nvPr/>
                  </p:nvSpPr>
                  <p:spPr>
                    <a:xfrm>
                      <a:off x="8518858" y="4789468"/>
                      <a:ext cx="3208125" cy="338553"/>
                    </a:xfrm>
                    <a:prstGeom prst="rect">
                      <a:avLst/>
                    </a:prstGeom>
                    <a:noFill/>
                  </p:spPr>
                  <p:txBody>
                    <a:bodyPr wrap="square">
                      <a:spAutoFit/>
                    </a:bodyPr>
                    <a:lstStyle/>
                    <a:p>
                      <a:pPr algn="ctr"/>
                      <a:r>
                        <a:rPr lang="ja-JP" altLang="en-US" sz="1600" dirty="0">
                          <a:latin typeface="Meiryo UI" panose="020B0604030504040204" pitchFamily="50" charset="-128"/>
                          <a:ea typeface="Meiryo UI" panose="020B0604030504040204" pitchFamily="50" charset="-128"/>
                        </a:rPr>
                        <a:t>各エージェントとの衝突情報</a:t>
                      </a: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289C569F-A656-382C-A96D-B8EF2367CEF8}"/>
                            </a:ext>
                          </a:extLst>
                        </p:cNvPr>
                        <p:cNvSpPr txBox="1"/>
                        <p:nvPr/>
                      </p:nvSpPr>
                      <p:spPr>
                        <a:xfrm>
                          <a:off x="8996720" y="5877876"/>
                          <a:ext cx="850725" cy="534285"/>
                        </a:xfrm>
                        <a:prstGeom prst="rect">
                          <a:avLst/>
                        </a:prstGeom>
                        <a:noFill/>
                      </p:spPr>
                      <p:txBody>
                        <a:bodyPr wrap="square" lIns="0" tIns="0" rIns="0" bIns="0" rtlCol="0">
                          <a:spAutoFit/>
                        </a:bodyPr>
                        <a:lstStyle/>
                        <a:p>
                          <a14:m>
                            <m:oMath xmlns:m="http://schemas.openxmlformats.org/officeDocument/2006/math">
                              <m:r>
                                <a:rPr kumimoji="1" lang="en-US" altLang="ja-JP" sz="2000" b="1" i="1" smtClean="0">
                                  <a:solidFill>
                                    <a:srgbClr val="F15E0D"/>
                                  </a:solidFill>
                                  <a:latin typeface="Cambria Math" panose="02040503050406030204" pitchFamily="18" charset="0"/>
                                </a:rPr>
                                <m:t>𝑨𝒈𝒆𝒏</m:t>
                              </m:r>
                              <m:sSub>
                                <m:sSubPr>
                                  <m:ctrlPr>
                                    <a:rPr kumimoji="1" lang="en-US" altLang="ja-JP" sz="2000" b="1" i="1" smtClean="0">
                                      <a:solidFill>
                                        <a:srgbClr val="F15E0D"/>
                                      </a:solidFill>
                                      <a:latin typeface="Cambria Math" panose="02040503050406030204" pitchFamily="18" charset="0"/>
                                    </a:rPr>
                                  </m:ctrlPr>
                                </m:sSubPr>
                                <m:e>
                                  <m:r>
                                    <a:rPr kumimoji="1" lang="en-US" altLang="ja-JP" sz="2000" b="1" i="1" smtClean="0">
                                      <a:solidFill>
                                        <a:srgbClr val="F15E0D"/>
                                      </a:solidFill>
                                      <a:latin typeface="Cambria Math" panose="02040503050406030204" pitchFamily="18" charset="0"/>
                                    </a:rPr>
                                    <m:t>𝒕</m:t>
                                  </m:r>
                                </m:e>
                                <m:sub>
                                  <m:r>
                                    <a:rPr kumimoji="1" lang="en-US" altLang="ja-JP" sz="2000" b="1" i="1" smtClean="0">
                                      <a:solidFill>
                                        <a:srgbClr val="F15E0D"/>
                                      </a:solidFill>
                                      <a:latin typeface="Cambria Math" panose="02040503050406030204" pitchFamily="18" charset="0"/>
                                    </a:rPr>
                                    <m:t>𝟐</m:t>
                                  </m:r>
                                </m:sub>
                              </m:sSub>
                            </m:oMath>
                          </a14:m>
                          <a:r>
                            <a:rPr kumimoji="1" lang="en-US" altLang="ja-JP" sz="1400" dirty="0"/>
                            <a:t>:</a:t>
                          </a:r>
                          <a:endParaRPr kumimoji="1" lang="ja-JP" altLang="en-US" sz="1400" dirty="0"/>
                        </a:p>
                      </p:txBody>
                    </p:sp>
                  </mc:Choice>
                  <mc:Fallback xmlns="">
                    <p:sp>
                      <p:nvSpPr>
                        <p:cNvPr id="72" name="テキスト ボックス 71">
                          <a:extLst>
                            <a:ext uri="{FF2B5EF4-FFF2-40B4-BE49-F238E27FC236}">
                              <a16:creationId xmlns:a16="http://schemas.microsoft.com/office/drawing/2014/main" id="{289C569F-A656-382C-A96D-B8EF2367CEF8}"/>
                            </a:ext>
                          </a:extLst>
                        </p:cNvPr>
                        <p:cNvSpPr txBox="1">
                          <a:spLocks noRot="1" noChangeAspect="1" noMove="1" noResize="1" noEditPoints="1" noAdjustHandles="1" noChangeArrowheads="1" noChangeShapeType="1" noTextEdit="1"/>
                        </p:cNvSpPr>
                        <p:nvPr/>
                      </p:nvSpPr>
                      <p:spPr>
                        <a:xfrm>
                          <a:off x="8996720" y="5877876"/>
                          <a:ext cx="850725" cy="534285"/>
                        </a:xfrm>
                        <a:prstGeom prst="rect">
                          <a:avLst/>
                        </a:prstGeom>
                        <a:blipFill>
                          <a:blip r:embed="rId7"/>
                          <a:stretch>
                            <a:fillRect l="-13669" r="-10072" b="-14773"/>
                          </a:stretch>
                        </a:blipFill>
                      </p:spPr>
                      <p:txBody>
                        <a:bodyPr/>
                        <a:lstStyle/>
                        <a:p>
                          <a:r>
                            <a:rPr lang="ja-JP" altLang="en-US">
                              <a:noFill/>
                            </a:rPr>
                            <a:t> </a:t>
                          </a:r>
                        </a:p>
                      </p:txBody>
                    </p:sp>
                  </mc:Fallback>
                </mc:AlternateContent>
              </p:grpSp>
              <p:sp>
                <p:nvSpPr>
                  <p:cNvPr id="74" name="テキスト ボックス 73">
                    <a:extLst>
                      <a:ext uri="{FF2B5EF4-FFF2-40B4-BE49-F238E27FC236}">
                        <a16:creationId xmlns:a16="http://schemas.microsoft.com/office/drawing/2014/main" id="{8816C9A0-BDC5-1952-3771-583A7389A558}"/>
                      </a:ext>
                    </a:extLst>
                  </p:cNvPr>
                  <p:cNvSpPr txBox="1"/>
                  <p:nvPr/>
                </p:nvSpPr>
                <p:spPr>
                  <a:xfrm>
                    <a:off x="10895887" y="5525485"/>
                    <a:ext cx="505552" cy="307777"/>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80</a:t>
                    </a:r>
                    <a:endParaRPr kumimoji="1" lang="ja-JP" altLang="en-US" sz="2000" dirty="0">
                      <a:latin typeface="Meiryo UI" panose="020B0604030504040204" pitchFamily="50" charset="-128"/>
                      <a:ea typeface="Meiryo UI" panose="020B0604030504040204" pitchFamily="50" charset="-128"/>
                    </a:endParaRPr>
                  </a:p>
                </p:txBody>
              </p:sp>
            </p:grpSp>
            <p:sp>
              <p:nvSpPr>
                <p:cNvPr id="75" name="テキスト ボックス 74">
                  <a:extLst>
                    <a:ext uri="{FF2B5EF4-FFF2-40B4-BE49-F238E27FC236}">
                      <a16:creationId xmlns:a16="http://schemas.microsoft.com/office/drawing/2014/main" id="{FBDE22F7-305A-B719-8A17-D9B0074D0FC3}"/>
                    </a:ext>
                  </a:extLst>
                </p:cNvPr>
                <p:cNvSpPr txBox="1"/>
                <p:nvPr/>
              </p:nvSpPr>
              <p:spPr>
                <a:xfrm>
                  <a:off x="10901210" y="5892215"/>
                  <a:ext cx="458672" cy="318620"/>
                </a:xfrm>
                <a:prstGeom prst="rect">
                  <a:avLst/>
                </a:prstGeom>
                <a:noFill/>
              </p:spPr>
              <p:txBody>
                <a:bodyPr wrap="square" lIns="0" tIns="0" rIns="0" bIns="0" rtlCol="0">
                  <a:spAutoFit/>
                </a:bodyPr>
                <a:lstStyle/>
                <a:p>
                  <a:r>
                    <a:rPr kumimoji="1" lang="en-US" altLang="ja-JP" sz="2000" dirty="0">
                      <a:latin typeface="Meiryo UI" panose="020B0604030504040204" pitchFamily="50" charset="-128"/>
                      <a:ea typeface="Meiryo UI" panose="020B0604030504040204" pitchFamily="50" charset="-128"/>
                    </a:rPr>
                    <a:t>20</a:t>
                  </a:r>
                  <a:endParaRPr kumimoji="1" lang="ja-JP" altLang="en-US" sz="2000" dirty="0">
                    <a:latin typeface="Meiryo UI" panose="020B0604030504040204" pitchFamily="50" charset="-128"/>
                    <a:ea typeface="Meiryo UI" panose="020B0604030504040204" pitchFamily="50" charset="-128"/>
                  </a:endParaRPr>
                </a:p>
              </p:txBody>
            </p:sp>
          </p:grpSp>
          <p:sp>
            <p:nvSpPr>
              <p:cNvPr id="77" name="テキスト ボックス 76">
                <a:extLst>
                  <a:ext uri="{FF2B5EF4-FFF2-40B4-BE49-F238E27FC236}">
                    <a16:creationId xmlns:a16="http://schemas.microsoft.com/office/drawing/2014/main" id="{DADF7D6F-DB77-9DC9-604D-868E05E8EC49}"/>
                  </a:ext>
                </a:extLst>
              </p:cNvPr>
              <p:cNvSpPr txBox="1"/>
              <p:nvPr/>
            </p:nvSpPr>
            <p:spPr>
              <a:xfrm>
                <a:off x="10008110" y="5068591"/>
                <a:ext cx="652720"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衝突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回数</a:t>
                </a:r>
              </a:p>
            </p:txBody>
          </p:sp>
          <p:sp>
            <p:nvSpPr>
              <p:cNvPr id="78" name="テキスト ボックス 77">
                <a:extLst>
                  <a:ext uri="{FF2B5EF4-FFF2-40B4-BE49-F238E27FC236}">
                    <a16:creationId xmlns:a16="http://schemas.microsoft.com/office/drawing/2014/main" id="{30B7304D-ADC6-77C7-5670-5AC4B7110A5E}"/>
                  </a:ext>
                </a:extLst>
              </p:cNvPr>
              <p:cNvSpPr txBox="1"/>
              <p:nvPr/>
            </p:nvSpPr>
            <p:spPr>
              <a:xfrm>
                <a:off x="10614918" y="5081934"/>
                <a:ext cx="869761" cy="523220"/>
              </a:xfrm>
              <a:prstGeom prst="rect">
                <a:avLst/>
              </a:prstGeom>
              <a:noFill/>
            </p:spPr>
            <p:txBody>
              <a:bodyPr wrap="square">
                <a:spAutoFit/>
              </a:bodyPr>
              <a:lstStyle/>
              <a:p>
                <a:pPr algn="ctr"/>
                <a:r>
                  <a:rPr lang="ja-JP" altLang="en-US" sz="1400" dirty="0">
                    <a:latin typeface="Meiryo UI" panose="020B0604030504040204" pitchFamily="50" charset="-128"/>
                    <a:ea typeface="Meiryo UI" panose="020B0604030504040204" pitchFamily="50" charset="-128"/>
                  </a:rPr>
                  <a:t>非衝突</a:t>
                </a:r>
                <a:endParaRPr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回数</a:t>
                </a:r>
              </a:p>
            </p:txBody>
          </p:sp>
        </p:grpSp>
        <p:cxnSp>
          <p:nvCxnSpPr>
            <p:cNvPr id="95" name="直線矢印コネクタ 94">
              <a:extLst>
                <a:ext uri="{FF2B5EF4-FFF2-40B4-BE49-F238E27FC236}">
                  <a16:creationId xmlns:a16="http://schemas.microsoft.com/office/drawing/2014/main" id="{640DDC79-8D73-F067-D263-4E7C61EA23EE}"/>
                </a:ext>
              </a:extLst>
            </p:cNvPr>
            <p:cNvCxnSpPr/>
            <p:nvPr/>
          </p:nvCxnSpPr>
          <p:spPr>
            <a:xfrm>
              <a:off x="9106939" y="3070340"/>
              <a:ext cx="5516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11B7BD7-CCD3-DFF3-46C5-C5FD61432CB9}"/>
                </a:ext>
              </a:extLst>
            </p:cNvPr>
            <p:cNvCxnSpPr/>
            <p:nvPr/>
          </p:nvCxnSpPr>
          <p:spPr>
            <a:xfrm>
              <a:off x="9098595" y="3437993"/>
              <a:ext cx="5516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テキスト ボックス 1">
            <a:extLst>
              <a:ext uri="{FF2B5EF4-FFF2-40B4-BE49-F238E27FC236}">
                <a16:creationId xmlns:a16="http://schemas.microsoft.com/office/drawing/2014/main" id="{483D3B53-CD8B-9ADA-76B1-79B88BE65916}"/>
              </a:ext>
            </a:extLst>
          </p:cNvPr>
          <p:cNvSpPr txBox="1"/>
          <p:nvPr/>
        </p:nvSpPr>
        <p:spPr>
          <a:xfrm>
            <a:off x="3680464" y="3413266"/>
            <a:ext cx="1377879" cy="307777"/>
          </a:xfrm>
          <a:prstGeom prst="rect">
            <a:avLst/>
          </a:prstGeom>
          <a:noFill/>
        </p:spPr>
        <p:txBody>
          <a:bodyPr wrap="square">
            <a:spAutoFit/>
          </a:bodyPr>
          <a:lstStyle/>
          <a:p>
            <a:r>
              <a:rPr lang="ja-JP" altLang="en-US" sz="1400" b="1" dirty="0">
                <a:solidFill>
                  <a:schemeClr val="bg2"/>
                </a:solidFill>
                <a:latin typeface="Meiryo UI" panose="020B0604030504040204" pitchFamily="50" charset="-128"/>
                <a:ea typeface="Meiryo UI" panose="020B0604030504040204" pitchFamily="50" charset="-128"/>
              </a:rPr>
              <a:t>（＝関連度）</a:t>
            </a:r>
          </a:p>
        </p:txBody>
      </p:sp>
      <p:pic>
        <p:nvPicPr>
          <p:cNvPr id="15" name="図 14">
            <a:extLst>
              <a:ext uri="{FF2B5EF4-FFF2-40B4-BE49-F238E27FC236}">
                <a16:creationId xmlns:a16="http://schemas.microsoft.com/office/drawing/2014/main" id="{5CE9500D-AAB2-0030-B213-B5E621A94C85}"/>
              </a:ext>
            </a:extLst>
          </p:cNvPr>
          <p:cNvPicPr>
            <a:picLocks noChangeAspect="1"/>
          </p:cNvPicPr>
          <p:nvPr/>
        </p:nvPicPr>
        <p:blipFill>
          <a:blip r:embed="rId8"/>
          <a:stretch>
            <a:fillRect/>
          </a:stretch>
        </p:blipFill>
        <p:spPr>
          <a:xfrm>
            <a:off x="6421342" y="861025"/>
            <a:ext cx="5770658" cy="452156"/>
          </a:xfrm>
          <a:prstGeom prst="rect">
            <a:avLst/>
          </a:prstGeom>
        </p:spPr>
      </p:pic>
      <p:pic>
        <p:nvPicPr>
          <p:cNvPr id="17" name="図 16" descr="QR コード&#10;&#10;自動的に生成された説明">
            <a:extLst>
              <a:ext uri="{FF2B5EF4-FFF2-40B4-BE49-F238E27FC236}">
                <a16:creationId xmlns:a16="http://schemas.microsoft.com/office/drawing/2014/main" id="{3E1EA8B4-6985-8E34-24E0-409D40A49A16}"/>
              </a:ext>
            </a:extLst>
          </p:cNvPr>
          <p:cNvPicPr>
            <a:picLocks noChangeAspect="1"/>
          </p:cNvPicPr>
          <p:nvPr/>
        </p:nvPicPr>
        <p:blipFill rotWithShape="1">
          <a:blip r:embed="rId9"/>
          <a:srcRect r="7761"/>
          <a:stretch/>
        </p:blipFill>
        <p:spPr>
          <a:xfrm>
            <a:off x="7231432" y="-9866"/>
            <a:ext cx="4960568" cy="1734168"/>
          </a:xfrm>
          <a:prstGeom prst="rect">
            <a:avLst/>
          </a:prstGeom>
        </p:spPr>
      </p:pic>
      <p:pic>
        <p:nvPicPr>
          <p:cNvPr id="19" name="図 18" descr="QR コード&#10;&#10;自動的に生成された説明">
            <a:extLst>
              <a:ext uri="{FF2B5EF4-FFF2-40B4-BE49-F238E27FC236}">
                <a16:creationId xmlns:a16="http://schemas.microsoft.com/office/drawing/2014/main" id="{6DF4A0DF-A8A4-F2DB-314A-45E63003255E}"/>
              </a:ext>
            </a:extLst>
          </p:cNvPr>
          <p:cNvPicPr>
            <a:picLocks noChangeAspect="1"/>
          </p:cNvPicPr>
          <p:nvPr/>
        </p:nvPicPr>
        <p:blipFill rotWithShape="1">
          <a:blip r:embed="rId9"/>
          <a:srcRect l="39825" t="76677" r="46183" b="4576"/>
          <a:stretch/>
        </p:blipFill>
        <p:spPr>
          <a:xfrm>
            <a:off x="9369743" y="1313181"/>
            <a:ext cx="752475" cy="325101"/>
          </a:xfrm>
          <a:prstGeom prst="rect">
            <a:avLst/>
          </a:prstGeom>
        </p:spPr>
      </p:pic>
      <p:pic>
        <p:nvPicPr>
          <p:cNvPr id="20" name="図 19">
            <a:extLst>
              <a:ext uri="{FF2B5EF4-FFF2-40B4-BE49-F238E27FC236}">
                <a16:creationId xmlns:a16="http://schemas.microsoft.com/office/drawing/2014/main" id="{57C13301-BCD9-47E4-E246-0C31668B0B14}"/>
              </a:ext>
            </a:extLst>
          </p:cNvPr>
          <p:cNvPicPr>
            <a:picLocks noChangeAspect="1"/>
          </p:cNvPicPr>
          <p:nvPr/>
        </p:nvPicPr>
        <p:blipFill>
          <a:blip r:embed="rId8">
            <a:alphaModFix amt="71000"/>
          </a:blip>
          <a:stretch>
            <a:fillRect/>
          </a:stretch>
        </p:blipFill>
        <p:spPr>
          <a:xfrm>
            <a:off x="10406063" y="22825"/>
            <a:ext cx="1785937" cy="1076695"/>
          </a:xfrm>
          <a:prstGeom prst="rect">
            <a:avLst/>
          </a:prstGeom>
        </p:spPr>
      </p:pic>
      <p:pic>
        <p:nvPicPr>
          <p:cNvPr id="22" name="図 21">
            <a:extLst>
              <a:ext uri="{FF2B5EF4-FFF2-40B4-BE49-F238E27FC236}">
                <a16:creationId xmlns:a16="http://schemas.microsoft.com/office/drawing/2014/main" id="{CF888B06-5D2A-FB55-9544-B0D338CE0B53}"/>
              </a:ext>
            </a:extLst>
          </p:cNvPr>
          <p:cNvPicPr>
            <a:picLocks noChangeAspect="1"/>
          </p:cNvPicPr>
          <p:nvPr/>
        </p:nvPicPr>
        <p:blipFill>
          <a:blip r:embed="rId8">
            <a:alphaModFix amt="71000"/>
          </a:blip>
          <a:stretch>
            <a:fillRect/>
          </a:stretch>
        </p:blipFill>
        <p:spPr>
          <a:xfrm>
            <a:off x="7231432" y="33338"/>
            <a:ext cx="2060206" cy="1643061"/>
          </a:xfrm>
          <a:prstGeom prst="rect">
            <a:avLst/>
          </a:prstGeom>
        </p:spPr>
      </p:pic>
      <p:pic>
        <p:nvPicPr>
          <p:cNvPr id="24" name="図 23">
            <a:extLst>
              <a:ext uri="{FF2B5EF4-FFF2-40B4-BE49-F238E27FC236}">
                <a16:creationId xmlns:a16="http://schemas.microsoft.com/office/drawing/2014/main" id="{9847A8B8-BD89-4552-E330-88413BF20977}"/>
              </a:ext>
            </a:extLst>
          </p:cNvPr>
          <p:cNvPicPr>
            <a:picLocks noChangeAspect="1"/>
          </p:cNvPicPr>
          <p:nvPr/>
        </p:nvPicPr>
        <p:blipFill>
          <a:blip r:embed="rId8">
            <a:alphaModFix amt="71000"/>
          </a:blip>
          <a:stretch>
            <a:fillRect/>
          </a:stretch>
        </p:blipFill>
        <p:spPr>
          <a:xfrm>
            <a:off x="9291638" y="81241"/>
            <a:ext cx="1114425" cy="312459"/>
          </a:xfrm>
          <a:prstGeom prst="rect">
            <a:avLst/>
          </a:prstGeom>
        </p:spPr>
      </p:pic>
      <p:pic>
        <p:nvPicPr>
          <p:cNvPr id="25" name="図 24">
            <a:extLst>
              <a:ext uri="{FF2B5EF4-FFF2-40B4-BE49-F238E27FC236}">
                <a16:creationId xmlns:a16="http://schemas.microsoft.com/office/drawing/2014/main" id="{869DBD03-C604-64FF-3076-E046638F8806}"/>
              </a:ext>
            </a:extLst>
          </p:cNvPr>
          <p:cNvPicPr>
            <a:picLocks noChangeAspect="1"/>
          </p:cNvPicPr>
          <p:nvPr/>
        </p:nvPicPr>
        <p:blipFill>
          <a:blip r:embed="rId8">
            <a:alphaModFix amt="71000"/>
          </a:blip>
          <a:stretch>
            <a:fillRect/>
          </a:stretch>
        </p:blipFill>
        <p:spPr>
          <a:xfrm>
            <a:off x="9208543" y="1035361"/>
            <a:ext cx="2923131" cy="688941"/>
          </a:xfrm>
          <a:prstGeom prst="rect">
            <a:avLst/>
          </a:prstGeom>
        </p:spPr>
      </p:pic>
      <p:pic>
        <p:nvPicPr>
          <p:cNvPr id="27" name="図 26" descr="QR コード&#10;&#10;自動的に生成された説明">
            <a:extLst>
              <a:ext uri="{FF2B5EF4-FFF2-40B4-BE49-F238E27FC236}">
                <a16:creationId xmlns:a16="http://schemas.microsoft.com/office/drawing/2014/main" id="{C621A39E-51DB-BB22-6C5B-EA2F9EE33AE3}"/>
              </a:ext>
            </a:extLst>
          </p:cNvPr>
          <p:cNvPicPr>
            <a:picLocks noChangeAspect="1"/>
          </p:cNvPicPr>
          <p:nvPr/>
        </p:nvPicPr>
        <p:blipFill rotWithShape="1">
          <a:blip r:embed="rId9"/>
          <a:srcRect l="57026" t="75933" r="10120" b="3763"/>
          <a:stretch/>
        </p:blipFill>
        <p:spPr>
          <a:xfrm>
            <a:off x="10302083" y="1312287"/>
            <a:ext cx="1766887" cy="352095"/>
          </a:xfrm>
          <a:prstGeom prst="rect">
            <a:avLst/>
          </a:prstGeom>
        </p:spPr>
      </p:pic>
      <p:grpSp>
        <p:nvGrpSpPr>
          <p:cNvPr id="51" name="グループ化 50">
            <a:extLst>
              <a:ext uri="{FF2B5EF4-FFF2-40B4-BE49-F238E27FC236}">
                <a16:creationId xmlns:a16="http://schemas.microsoft.com/office/drawing/2014/main" id="{174E17CF-163D-6064-0A63-F354466A4A67}"/>
              </a:ext>
            </a:extLst>
          </p:cNvPr>
          <p:cNvGrpSpPr/>
          <p:nvPr/>
        </p:nvGrpSpPr>
        <p:grpSpPr>
          <a:xfrm>
            <a:off x="9554277" y="2390802"/>
            <a:ext cx="2680036" cy="1852651"/>
            <a:chOff x="4952157" y="1105385"/>
            <a:chExt cx="2680036" cy="1852651"/>
          </a:xfrm>
        </p:grpSpPr>
        <p:grpSp>
          <p:nvGrpSpPr>
            <p:cNvPr id="44" name="グループ化 43">
              <a:extLst>
                <a:ext uri="{FF2B5EF4-FFF2-40B4-BE49-F238E27FC236}">
                  <a16:creationId xmlns:a16="http://schemas.microsoft.com/office/drawing/2014/main" id="{64A18165-DB37-A6F2-79B8-6F740849A9DC}"/>
                </a:ext>
              </a:extLst>
            </p:cNvPr>
            <p:cNvGrpSpPr/>
            <p:nvPr/>
          </p:nvGrpSpPr>
          <p:grpSpPr>
            <a:xfrm>
              <a:off x="4952157" y="1105385"/>
              <a:ext cx="2605927" cy="1852651"/>
              <a:chOff x="4222693" y="1363939"/>
              <a:chExt cx="2605927" cy="1852651"/>
            </a:xfrm>
          </p:grpSpPr>
          <p:grpSp>
            <p:nvGrpSpPr>
              <p:cNvPr id="3" name="グループ化 2">
                <a:extLst>
                  <a:ext uri="{FF2B5EF4-FFF2-40B4-BE49-F238E27FC236}">
                    <a16:creationId xmlns:a16="http://schemas.microsoft.com/office/drawing/2014/main" id="{1F760CB0-CEC3-19EE-A3BB-9F3EDC7D5B93}"/>
                  </a:ext>
                </a:extLst>
              </p:cNvPr>
              <p:cNvGrpSpPr/>
              <p:nvPr/>
            </p:nvGrpSpPr>
            <p:grpSpPr>
              <a:xfrm>
                <a:off x="4222693" y="1363939"/>
                <a:ext cx="2605927" cy="1852651"/>
                <a:chOff x="2741439" y="2026476"/>
                <a:chExt cx="2605927" cy="1852651"/>
              </a:xfrm>
            </p:grpSpPr>
            <p:pic>
              <p:nvPicPr>
                <p:cNvPr id="7" name="図 6" descr="アイコン&#10;&#10;自動的に生成された説明">
                  <a:extLst>
                    <a:ext uri="{FF2B5EF4-FFF2-40B4-BE49-F238E27FC236}">
                      <a16:creationId xmlns:a16="http://schemas.microsoft.com/office/drawing/2014/main" id="{B33AD9BE-A2CB-F55C-8145-28D181CEB1B3}"/>
                    </a:ext>
                  </a:extLst>
                </p:cNvPr>
                <p:cNvPicPr>
                  <a:picLocks noChangeAspect="1"/>
                </p:cNvPicPr>
                <p:nvPr/>
              </p:nvPicPr>
              <p:blipFill>
                <a:blip r:embed="rId10"/>
                <a:stretch>
                  <a:fillRect/>
                </a:stretch>
              </p:blipFill>
              <p:spPr>
                <a:xfrm>
                  <a:off x="2741439" y="2409101"/>
                  <a:ext cx="1561083" cy="1470026"/>
                </a:xfrm>
                <a:prstGeom prst="rect">
                  <a:avLst/>
                </a:prstGeom>
              </p:spPr>
            </p:pic>
            <p:pic>
              <p:nvPicPr>
                <p:cNvPr id="12" name="図 11" descr="アイコン&#10;&#10;自動的に生成された説明">
                  <a:extLst>
                    <a:ext uri="{FF2B5EF4-FFF2-40B4-BE49-F238E27FC236}">
                      <a16:creationId xmlns:a16="http://schemas.microsoft.com/office/drawing/2014/main" id="{B93EF0D7-D321-15B2-8FAC-0E214B1DEC89}"/>
                    </a:ext>
                  </a:extLst>
                </p:cNvPr>
                <p:cNvPicPr>
                  <a:picLocks noChangeAspect="1"/>
                </p:cNvPicPr>
                <p:nvPr/>
              </p:nvPicPr>
              <p:blipFill>
                <a:blip r:embed="rId11"/>
                <a:stretch>
                  <a:fillRect/>
                </a:stretch>
              </p:blipFill>
              <p:spPr>
                <a:xfrm>
                  <a:off x="3897354" y="2026476"/>
                  <a:ext cx="1450012" cy="1396249"/>
                </a:xfrm>
                <a:prstGeom prst="rect">
                  <a:avLst/>
                </a:prstGeom>
              </p:spPr>
            </p:pic>
            <p:cxnSp>
              <p:nvCxnSpPr>
                <p:cNvPr id="36" name="直線矢印コネクタ 35">
                  <a:extLst>
                    <a:ext uri="{FF2B5EF4-FFF2-40B4-BE49-F238E27FC236}">
                      <a16:creationId xmlns:a16="http://schemas.microsoft.com/office/drawing/2014/main" id="{7A495BFC-9F52-099A-CD06-5BA37DE49846}"/>
                    </a:ext>
                  </a:extLst>
                </p:cNvPr>
                <p:cNvCxnSpPr>
                  <a:cxnSpLocks/>
                  <a:endCxn id="21" idx="1"/>
                </p:cNvCxnSpPr>
                <p:nvPr/>
              </p:nvCxnSpPr>
              <p:spPr>
                <a:xfrm flipV="1">
                  <a:off x="3790363" y="2878925"/>
                  <a:ext cx="536964" cy="262041"/>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F62DEAB-180D-F28D-FAB7-EB1122ABC9E4}"/>
                        </a:ext>
                      </a:extLst>
                    </p:cNvPr>
                    <p:cNvSpPr txBox="1"/>
                    <p:nvPr/>
                  </p:nvSpPr>
                  <p:spPr>
                    <a:xfrm>
                      <a:off x="3227282" y="3181064"/>
                      <a:ext cx="57494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0</m:t>
                            </m:r>
                          </m:oMath>
                        </m:oMathPara>
                      </a14:m>
                      <a:endParaRPr kumimoji="1" lang="ja-JP" altLang="en-US" dirty="0">
                        <a:solidFill>
                          <a:schemeClr val="bg1"/>
                        </a:solidFill>
                      </a:endParaRPr>
                    </a:p>
                  </p:txBody>
                </p:sp>
              </mc:Choice>
              <mc:Fallback xmlns="">
                <p:sp>
                  <p:nvSpPr>
                    <p:cNvPr id="9" name="テキスト ボックス 8">
                      <a:extLst>
                        <a:ext uri="{FF2B5EF4-FFF2-40B4-BE49-F238E27FC236}">
                          <a16:creationId xmlns:a16="http://schemas.microsoft.com/office/drawing/2014/main" id="{1F62DEAB-180D-F28D-FAB7-EB1122ABC9E4}"/>
                        </a:ext>
                      </a:extLst>
                    </p:cNvPr>
                    <p:cNvSpPr txBox="1">
                      <a:spLocks noRot="1" noChangeAspect="1" noMove="1" noResize="1" noEditPoints="1" noAdjustHandles="1" noChangeArrowheads="1" noChangeShapeType="1" noTextEdit="1"/>
                    </p:cNvSpPr>
                    <p:nvPr/>
                  </p:nvSpPr>
                  <p:spPr>
                    <a:xfrm>
                      <a:off x="3227282" y="3181064"/>
                      <a:ext cx="574946" cy="276999"/>
                    </a:xfrm>
                    <a:prstGeom prst="rect">
                      <a:avLst/>
                    </a:prstGeom>
                    <a:blipFill>
                      <a:blip r:embed="rId12"/>
                      <a:stretch>
                        <a:fillRect b="-8889"/>
                      </a:stretch>
                    </a:blipFill>
                  </p:spPr>
                  <p:txBody>
                    <a:bodyPr/>
                    <a:lstStyle/>
                    <a:p>
                      <a:r>
                        <a:rPr lang="ja-JP" altLang="en-US">
                          <a:noFill/>
                        </a:rPr>
                        <a:t> </a:t>
                      </a:r>
                    </a:p>
                  </p:txBody>
                </p:sp>
              </mc:Fallback>
            </mc:AlternateContent>
            <p:pic>
              <p:nvPicPr>
                <p:cNvPr id="13" name="図 12" descr="アイコン&#10;&#10;自動的に生成された説明">
                  <a:extLst>
                    <a:ext uri="{FF2B5EF4-FFF2-40B4-BE49-F238E27FC236}">
                      <a16:creationId xmlns:a16="http://schemas.microsoft.com/office/drawing/2014/main" id="{14CC9AF8-AE85-4CFB-929B-B1210C4084B4}"/>
                    </a:ext>
                  </a:extLst>
                </p:cNvPr>
                <p:cNvPicPr>
                  <a:picLocks noChangeAspect="1"/>
                </p:cNvPicPr>
                <p:nvPr/>
              </p:nvPicPr>
              <p:blipFill>
                <a:blip r:embed="rId13"/>
                <a:stretch>
                  <a:fillRect/>
                </a:stretch>
              </p:blipFill>
              <p:spPr>
                <a:xfrm>
                  <a:off x="4327216" y="3078850"/>
                  <a:ext cx="628738" cy="628738"/>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84C969E-65C5-7863-0D89-1FDE10DB27CC}"/>
                        </a:ext>
                      </a:extLst>
                    </p:cNvPr>
                    <p:cNvSpPr txBox="1"/>
                    <p:nvPr/>
                  </p:nvSpPr>
                  <p:spPr>
                    <a:xfrm>
                      <a:off x="4327327" y="2740425"/>
                      <a:ext cx="57908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1</m:t>
                            </m:r>
                          </m:oMath>
                        </m:oMathPara>
                      </a14:m>
                      <a:endParaRPr kumimoji="1" lang="ja-JP" altLang="en-US" dirty="0">
                        <a:solidFill>
                          <a:schemeClr val="bg1"/>
                        </a:solidFill>
                      </a:endParaRPr>
                    </a:p>
                  </p:txBody>
                </p:sp>
              </mc:Choice>
              <mc:Fallback xmlns="">
                <p:sp>
                  <p:nvSpPr>
                    <p:cNvPr id="21" name="テキスト ボックス 20">
                      <a:extLst>
                        <a:ext uri="{FF2B5EF4-FFF2-40B4-BE49-F238E27FC236}">
                          <a16:creationId xmlns:a16="http://schemas.microsoft.com/office/drawing/2014/main" id="{384C969E-65C5-7863-0D89-1FDE10DB27CC}"/>
                        </a:ext>
                      </a:extLst>
                    </p:cNvPr>
                    <p:cNvSpPr txBox="1">
                      <a:spLocks noRot="1" noChangeAspect="1" noMove="1" noResize="1" noEditPoints="1" noAdjustHandles="1" noChangeArrowheads="1" noChangeShapeType="1" noTextEdit="1"/>
                    </p:cNvSpPr>
                    <p:nvPr/>
                  </p:nvSpPr>
                  <p:spPr>
                    <a:xfrm>
                      <a:off x="4327327" y="2740425"/>
                      <a:ext cx="579087" cy="276999"/>
                    </a:xfrm>
                    <a:prstGeom prst="rect">
                      <a:avLst/>
                    </a:prstGeom>
                    <a:blipFill>
                      <a:blip r:embed="rId14"/>
                      <a:stretch>
                        <a:fillRect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C23ED55F-2ACD-E842-55B4-F230C2E14BF7}"/>
                        </a:ext>
                      </a:extLst>
                    </p:cNvPr>
                    <p:cNvSpPr txBox="1"/>
                    <p:nvPr/>
                  </p:nvSpPr>
                  <p:spPr>
                    <a:xfrm>
                      <a:off x="4340409" y="3438062"/>
                      <a:ext cx="57908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2</m:t>
                            </m:r>
                          </m:oMath>
                        </m:oMathPara>
                      </a14:m>
                      <a:endParaRPr kumimoji="1" lang="ja-JP" altLang="en-US" dirty="0">
                        <a:solidFill>
                          <a:schemeClr val="bg1"/>
                        </a:solidFill>
                      </a:endParaRPr>
                    </a:p>
                  </p:txBody>
                </p:sp>
              </mc:Choice>
              <mc:Fallback xmlns="">
                <p:sp>
                  <p:nvSpPr>
                    <p:cNvPr id="26" name="テキスト ボックス 25">
                      <a:extLst>
                        <a:ext uri="{FF2B5EF4-FFF2-40B4-BE49-F238E27FC236}">
                          <a16:creationId xmlns:a16="http://schemas.microsoft.com/office/drawing/2014/main" id="{C23ED55F-2ACD-E842-55B4-F230C2E14BF7}"/>
                        </a:ext>
                      </a:extLst>
                    </p:cNvPr>
                    <p:cNvSpPr txBox="1">
                      <a:spLocks noRot="1" noChangeAspect="1" noMove="1" noResize="1" noEditPoints="1" noAdjustHandles="1" noChangeArrowheads="1" noChangeShapeType="1" noTextEdit="1"/>
                    </p:cNvSpPr>
                    <p:nvPr/>
                  </p:nvSpPr>
                  <p:spPr>
                    <a:xfrm>
                      <a:off x="4340409" y="3438062"/>
                      <a:ext cx="579087" cy="276999"/>
                    </a:xfrm>
                    <a:prstGeom prst="rect">
                      <a:avLst/>
                    </a:prstGeom>
                    <a:blipFill>
                      <a:blip r:embed="rId15"/>
                      <a:stretch>
                        <a:fillRect b="-8889"/>
                      </a:stretch>
                    </a:blipFill>
                  </p:spPr>
                  <p:txBody>
                    <a:bodyPr/>
                    <a:lstStyle/>
                    <a:p>
                      <a:r>
                        <a:rPr lang="ja-JP" altLang="en-US">
                          <a:noFill/>
                        </a:rPr>
                        <a:t> </a:t>
                      </a:r>
                    </a:p>
                  </p:txBody>
                </p:sp>
              </mc:Fallback>
            </mc:AlternateContent>
          </p:grpSp>
          <p:cxnSp>
            <p:nvCxnSpPr>
              <p:cNvPr id="40" name="直線矢印コネクタ 39">
                <a:extLst>
                  <a:ext uri="{FF2B5EF4-FFF2-40B4-BE49-F238E27FC236}">
                    <a16:creationId xmlns:a16="http://schemas.microsoft.com/office/drawing/2014/main" id="{C6FDCA4F-E9D1-BBCA-8ABC-ABBBCB016A8E}"/>
                  </a:ext>
                </a:extLst>
              </p:cNvPr>
              <p:cNvCxnSpPr>
                <a:cxnSpLocks/>
              </p:cNvCxnSpPr>
              <p:nvPr/>
            </p:nvCxnSpPr>
            <p:spPr>
              <a:xfrm>
                <a:off x="5308176" y="2511054"/>
                <a:ext cx="607396" cy="26447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テキスト ボックス 42">
              <a:extLst>
                <a:ext uri="{FF2B5EF4-FFF2-40B4-BE49-F238E27FC236}">
                  <a16:creationId xmlns:a16="http://schemas.microsoft.com/office/drawing/2014/main" id="{B0AF0286-B740-E31D-D645-A5D92BFFD0A9}"/>
                </a:ext>
              </a:extLst>
            </p:cNvPr>
            <p:cNvSpPr txBox="1"/>
            <p:nvPr/>
          </p:nvSpPr>
          <p:spPr>
            <a:xfrm>
              <a:off x="5394287" y="1108981"/>
              <a:ext cx="2237906" cy="307777"/>
            </a:xfrm>
            <a:prstGeom prst="rect">
              <a:avLst/>
            </a:prstGeom>
            <a:noFill/>
          </p:spPr>
          <p:txBody>
            <a:bodyPr wrap="square" lIns="0" tIns="0" rIns="0" bIns="0" rtlCol="0">
              <a:spAutoFit/>
            </a:bodyPr>
            <a:lstStyle/>
            <a:p>
              <a:r>
                <a:rPr kumimoji="1" lang="en-US" altLang="ja-JP" sz="2000" b="1" dirty="0">
                  <a:solidFill>
                    <a:schemeClr val="tx1"/>
                  </a:solidFill>
                  <a:latin typeface="Meiryo UI" panose="020B0604030504040204" pitchFamily="50" charset="-128"/>
                  <a:ea typeface="Meiryo UI" panose="020B0604030504040204" pitchFamily="50" charset="-128"/>
                </a:rPr>
                <a:t>Weight(</a:t>
              </a:r>
              <a:r>
                <a:rPr kumimoji="1" lang="ja-JP" altLang="en-US" sz="2000" b="1" dirty="0">
                  <a:solidFill>
                    <a:schemeClr val="tx1"/>
                  </a:solidFill>
                  <a:latin typeface="Meiryo UI" panose="020B0604030504040204" pitchFamily="50" charset="-128"/>
                  <a:ea typeface="Meiryo UI" panose="020B0604030504040204" pitchFamily="50" charset="-128"/>
                </a:rPr>
                <a:t>関連度</a:t>
              </a:r>
              <a:r>
                <a:rPr kumimoji="1" lang="en-US" altLang="ja-JP" sz="2000" b="1" dirty="0">
                  <a:solidFill>
                    <a:schemeClr val="tx1"/>
                  </a:solidFill>
                  <a:latin typeface="Meiryo UI" panose="020B0604030504040204" pitchFamily="50" charset="-128"/>
                  <a:ea typeface="Meiryo UI" panose="020B0604030504040204" pitchFamily="50" charset="-128"/>
                </a:rPr>
                <a:t>)</a:t>
              </a:r>
              <a:endParaRPr kumimoji="1" lang="ja-JP" altLang="en-US" sz="2000" b="1" dirty="0">
                <a:solidFill>
                  <a:schemeClr val="tx1"/>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7858AC5F-3DC0-65DF-16C9-C936077FA319}"/>
                </a:ext>
              </a:extLst>
            </p:cNvPr>
            <p:cNvSpPr txBox="1"/>
            <p:nvPr/>
          </p:nvSpPr>
          <p:spPr>
            <a:xfrm rot="20157381">
              <a:off x="5880812" y="1594592"/>
              <a:ext cx="803906" cy="369332"/>
            </a:xfrm>
            <a:prstGeom prst="rect">
              <a:avLst/>
            </a:prstGeom>
            <a:noFill/>
          </p:spPr>
          <p:txBody>
            <a:bodyPr wrap="square" lIns="0" tIns="0" rIns="0" bIns="0" rtlCol="0">
              <a:spAutoFit/>
            </a:bodyPr>
            <a:lstStyle/>
            <a:p>
              <a:r>
                <a:rPr kumimoji="1" lang="en-US" altLang="ja-JP" sz="2400" b="1" dirty="0">
                  <a:solidFill>
                    <a:srgbClr val="1648E8"/>
                  </a:solidFill>
                  <a:latin typeface="Meiryo UI" panose="020B0604030504040204" pitchFamily="50" charset="-128"/>
                  <a:ea typeface="Meiryo UI" panose="020B0604030504040204" pitchFamily="50" charset="-128"/>
                </a:rPr>
                <a:t>0.7</a:t>
              </a:r>
              <a:endParaRPr kumimoji="1" lang="ja-JP" altLang="en-US" sz="2400" b="1" dirty="0">
                <a:solidFill>
                  <a:srgbClr val="1648E8"/>
                </a:solidFill>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497A9166-9009-3A30-C39A-3E37C20F947A}"/>
                </a:ext>
              </a:extLst>
            </p:cNvPr>
            <p:cNvSpPr txBox="1"/>
            <p:nvPr/>
          </p:nvSpPr>
          <p:spPr>
            <a:xfrm rot="1391440">
              <a:off x="6040307" y="2460467"/>
              <a:ext cx="803906" cy="307777"/>
            </a:xfrm>
            <a:prstGeom prst="rect">
              <a:avLst/>
            </a:prstGeom>
            <a:noFill/>
          </p:spPr>
          <p:txBody>
            <a:bodyPr wrap="square" lIns="0" tIns="0" rIns="0" bIns="0" rtlCol="0">
              <a:spAutoFit/>
            </a:bodyPr>
            <a:lstStyle/>
            <a:p>
              <a:r>
                <a:rPr kumimoji="1" lang="en-US" altLang="ja-JP" sz="2000" b="1" dirty="0">
                  <a:solidFill>
                    <a:srgbClr val="F15E0D"/>
                  </a:solidFill>
                  <a:latin typeface="Meiryo UI" panose="020B0604030504040204" pitchFamily="50" charset="-128"/>
                  <a:ea typeface="Meiryo UI" panose="020B0604030504040204" pitchFamily="50" charset="-128"/>
                </a:rPr>
                <a:t>0.3</a:t>
              </a:r>
              <a:endParaRPr kumimoji="1" lang="ja-JP" altLang="en-US" sz="2000" b="1" dirty="0">
                <a:solidFill>
                  <a:srgbClr val="F15E0D"/>
                </a:solidFill>
                <a:latin typeface="Meiryo UI" panose="020B0604030504040204" pitchFamily="50" charset="-128"/>
                <a:ea typeface="Meiryo UI" panose="020B0604030504040204" pitchFamily="50" charset="-128"/>
              </a:endParaRPr>
            </a:p>
          </p:txBody>
        </p:sp>
      </p:grpSp>
      <p:grpSp>
        <p:nvGrpSpPr>
          <p:cNvPr id="90" name="グループ化 89">
            <a:extLst>
              <a:ext uri="{FF2B5EF4-FFF2-40B4-BE49-F238E27FC236}">
                <a16:creationId xmlns:a16="http://schemas.microsoft.com/office/drawing/2014/main" id="{2859ED68-4ACC-CF60-B37F-8A36E098AAE9}"/>
              </a:ext>
            </a:extLst>
          </p:cNvPr>
          <p:cNvGrpSpPr/>
          <p:nvPr/>
        </p:nvGrpSpPr>
        <p:grpSpPr>
          <a:xfrm>
            <a:off x="6720567" y="4800475"/>
            <a:ext cx="4061829" cy="625176"/>
            <a:chOff x="6716836" y="4648681"/>
            <a:chExt cx="4061829" cy="625176"/>
          </a:xfrm>
        </p:grpSpPr>
        <p:grpSp>
          <p:nvGrpSpPr>
            <p:cNvPr id="79" name="グループ化 78">
              <a:extLst>
                <a:ext uri="{FF2B5EF4-FFF2-40B4-BE49-F238E27FC236}">
                  <a16:creationId xmlns:a16="http://schemas.microsoft.com/office/drawing/2014/main" id="{472A4D3C-3309-E84D-088A-7FB7A914FBDA}"/>
                </a:ext>
              </a:extLst>
            </p:cNvPr>
            <p:cNvGrpSpPr/>
            <p:nvPr/>
          </p:nvGrpSpPr>
          <p:grpSpPr>
            <a:xfrm>
              <a:off x="6716836" y="4648681"/>
              <a:ext cx="4061829" cy="392993"/>
              <a:chOff x="6761398" y="5133044"/>
              <a:chExt cx="4061829" cy="392993"/>
            </a:xfrm>
          </p:grpSpPr>
          <p:grpSp>
            <p:nvGrpSpPr>
              <p:cNvPr id="61" name="グループ化 60">
                <a:extLst>
                  <a:ext uri="{FF2B5EF4-FFF2-40B4-BE49-F238E27FC236}">
                    <a16:creationId xmlns:a16="http://schemas.microsoft.com/office/drawing/2014/main" id="{28F8094A-1EDE-F9C5-8530-C320C95AD6C9}"/>
                  </a:ext>
                </a:extLst>
              </p:cNvPr>
              <p:cNvGrpSpPr/>
              <p:nvPr/>
            </p:nvGrpSpPr>
            <p:grpSpPr>
              <a:xfrm>
                <a:off x="6761398" y="5133044"/>
                <a:ext cx="4061829" cy="392993"/>
                <a:chOff x="7016609" y="4186997"/>
                <a:chExt cx="4061829" cy="372082"/>
              </a:xfrm>
            </p:grpSpPr>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FA3C7D2A-8A40-8B2D-B4AC-6D86F134BFAB}"/>
                        </a:ext>
                      </a:extLst>
                    </p:cNvPr>
                    <p:cNvSpPr txBox="1"/>
                    <p:nvPr/>
                  </p:nvSpPr>
                  <p:spPr>
                    <a:xfrm>
                      <a:off x="8204996" y="4186997"/>
                      <a:ext cx="2873442" cy="372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1" i="1" smtClean="0">
                                <a:solidFill>
                                  <a:srgbClr val="1648E8"/>
                                </a:solidFill>
                                <a:latin typeface="Cambria Math" panose="02040503050406030204" pitchFamily="18" charset="0"/>
                              </a:rPr>
                              <m:t>𝟎</m:t>
                            </m:r>
                            <m:r>
                              <a:rPr lang="en-US" altLang="ja-JP" sz="2000" b="1" i="1" smtClean="0">
                                <a:solidFill>
                                  <a:srgbClr val="1648E8"/>
                                </a:solidFill>
                                <a:latin typeface="Cambria Math" panose="02040503050406030204" pitchFamily="18" charset="0"/>
                              </a:rPr>
                              <m:t>.</m:t>
                            </m:r>
                            <m:r>
                              <a:rPr lang="en-US" altLang="ja-JP" sz="2000" b="1" i="1" smtClean="0">
                                <a:solidFill>
                                  <a:srgbClr val="1648E8"/>
                                </a:solidFill>
                                <a:latin typeface="Cambria Math" panose="02040503050406030204" pitchFamily="18" charset="0"/>
                              </a:rPr>
                              <m:t>𝟕</m:t>
                            </m:r>
                            <m:r>
                              <a:rPr lang="en-US" altLang="ja-JP" sz="2000" b="1" i="1" smtClean="0">
                                <a:latin typeface="Cambria Math" panose="02040503050406030204" pitchFamily="18" charset="0"/>
                              </a:rPr>
                              <m:t>×</m:t>
                            </m:r>
                            <m:r>
                              <a:rPr lang="en-US" altLang="ja-JP" sz="2000" b="1" i="1" smtClean="0">
                                <a:solidFill>
                                  <a:srgbClr val="1648E8"/>
                                </a:solidFill>
                                <a:latin typeface="Cambria Math" panose="02040503050406030204" pitchFamily="18" charset="0"/>
                              </a:rPr>
                              <m:t>𝟎</m:t>
                            </m:r>
                            <m:r>
                              <a:rPr lang="en-US" altLang="ja-JP" sz="2000" b="1" i="1" smtClean="0">
                                <a:solidFill>
                                  <a:srgbClr val="1648E8"/>
                                </a:solidFill>
                                <a:latin typeface="Cambria Math" panose="02040503050406030204" pitchFamily="18" charset="0"/>
                              </a:rPr>
                              <m:t>.</m:t>
                            </m:r>
                            <m:r>
                              <a:rPr lang="en-US" altLang="ja-JP" sz="2000" b="1" i="1" smtClean="0">
                                <a:solidFill>
                                  <a:srgbClr val="1648E8"/>
                                </a:solidFill>
                                <a:latin typeface="Cambria Math" panose="02040503050406030204" pitchFamily="18" charset="0"/>
                              </a:rPr>
                              <m:t>𝟖</m:t>
                            </m:r>
                            <m:r>
                              <a:rPr lang="en-US" altLang="ja-JP" sz="2000" b="1" i="1" smtClean="0">
                                <a:latin typeface="Cambria Math" panose="02040503050406030204" pitchFamily="18" charset="0"/>
                              </a:rPr>
                              <m:t>+</m:t>
                            </m:r>
                            <m:r>
                              <a:rPr lang="en-US" altLang="ja-JP" b="1" i="1">
                                <a:solidFill>
                                  <a:srgbClr val="F15E0D"/>
                                </a:solidFill>
                                <a:latin typeface="Cambria Math" panose="02040503050406030204" pitchFamily="18" charset="0"/>
                              </a:rPr>
                              <m:t>𝟎</m:t>
                            </m:r>
                            <m:r>
                              <a:rPr lang="en-US" altLang="ja-JP" b="1" i="1">
                                <a:solidFill>
                                  <a:srgbClr val="F15E0D"/>
                                </a:solidFill>
                                <a:latin typeface="Cambria Math" panose="02040503050406030204" pitchFamily="18" charset="0"/>
                              </a:rPr>
                              <m:t>.</m:t>
                            </m:r>
                            <m:r>
                              <a:rPr lang="en-US" altLang="ja-JP" b="1" i="1">
                                <a:solidFill>
                                  <a:srgbClr val="F15E0D"/>
                                </a:solidFill>
                                <a:latin typeface="Cambria Math" panose="02040503050406030204" pitchFamily="18" charset="0"/>
                              </a:rPr>
                              <m:t>𝟑</m:t>
                            </m:r>
                            <m:r>
                              <a:rPr lang="en-US" altLang="ja-JP" b="1" i="1">
                                <a:latin typeface="Cambria Math" panose="02040503050406030204" pitchFamily="18" charset="0"/>
                              </a:rPr>
                              <m:t>×</m:t>
                            </m:r>
                            <m:r>
                              <a:rPr lang="en-US" altLang="ja-JP" b="1" i="1">
                                <a:solidFill>
                                  <a:srgbClr val="F15E0D"/>
                                </a:solidFill>
                                <a:latin typeface="Cambria Math" panose="02040503050406030204" pitchFamily="18" charset="0"/>
                              </a:rPr>
                              <m:t>𝟎</m:t>
                            </m:r>
                            <m:r>
                              <a:rPr lang="en-US" altLang="ja-JP" b="1" i="1">
                                <a:solidFill>
                                  <a:srgbClr val="F15E0D"/>
                                </a:solidFill>
                                <a:latin typeface="Cambria Math" panose="02040503050406030204" pitchFamily="18" charset="0"/>
                              </a:rPr>
                              <m:t>.</m:t>
                            </m:r>
                            <m:r>
                              <a:rPr lang="en-US" altLang="ja-JP" b="1" i="1">
                                <a:solidFill>
                                  <a:srgbClr val="F15E0D"/>
                                </a:solidFill>
                                <a:latin typeface="Cambria Math" panose="02040503050406030204" pitchFamily="18" charset="0"/>
                              </a:rPr>
                              <m:t>𝟐</m:t>
                            </m:r>
                          </m:oMath>
                        </m:oMathPara>
                      </a14:m>
                      <a:endParaRPr lang="en-US" altLang="ja-JP" sz="1800" b="1" dirty="0">
                        <a:latin typeface="Cambria Math" panose="02040503050406030204" pitchFamily="18" charset="0"/>
                        <a:ea typeface="Cambria Math" panose="02040503050406030204" pitchFamily="18" charset="0"/>
                      </a:endParaRPr>
                    </a:p>
                  </p:txBody>
                </p:sp>
              </mc:Choice>
              <mc:Fallback xmlns="">
                <p:sp>
                  <p:nvSpPr>
                    <p:cNvPr id="31" name="テキスト ボックス 30">
                      <a:extLst>
                        <a:ext uri="{FF2B5EF4-FFF2-40B4-BE49-F238E27FC236}">
                          <a16:creationId xmlns:a16="http://schemas.microsoft.com/office/drawing/2014/main" id="{FA3C7D2A-8A40-8B2D-B4AC-6D86F134BFAB}"/>
                        </a:ext>
                      </a:extLst>
                    </p:cNvPr>
                    <p:cNvSpPr txBox="1">
                      <a:spLocks noRot="1" noChangeAspect="1" noMove="1" noResize="1" noEditPoints="1" noAdjustHandles="1" noChangeArrowheads="1" noChangeShapeType="1" noTextEdit="1"/>
                    </p:cNvSpPr>
                    <p:nvPr/>
                  </p:nvSpPr>
                  <p:spPr>
                    <a:xfrm>
                      <a:off x="8204996" y="4186997"/>
                      <a:ext cx="2873442" cy="37208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FCCA717C-CFA8-5A42-5381-72E4247EEE6A}"/>
                        </a:ext>
                      </a:extLst>
                    </p:cNvPr>
                    <p:cNvSpPr txBox="1"/>
                    <p:nvPr/>
                  </p:nvSpPr>
                  <p:spPr>
                    <a:xfrm>
                      <a:off x="7016609" y="4207201"/>
                      <a:ext cx="1429847" cy="328918"/>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solidFill>
                                <a:schemeClr val="tx1"/>
                              </a:solidFill>
                              <a:latin typeface="Cambria Math" panose="02040503050406030204" pitchFamily="18" charset="0"/>
                              <a:ea typeface="Meiryo UI" panose="020B0604030504040204" pitchFamily="50" charset="-128"/>
                            </a:rPr>
                            <m:t>𝐸𝑣𝑎𝑙</m:t>
                          </m:r>
                        </m:oMath>
                      </a14:m>
                      <a:r>
                        <a:rPr lang="en-US" altLang="ja-JP" sz="2000" dirty="0"/>
                        <a:t> </a:t>
                      </a:r>
                      <a14:m>
                        <m:oMath xmlns:m="http://schemas.openxmlformats.org/officeDocument/2006/math">
                          <m:d>
                            <m:dPr>
                              <m:ctrlPr>
                                <a:rPr lang="en-US" altLang="ja-JP" sz="2000" i="1">
                                  <a:latin typeface="Cambria Math" panose="02040503050406030204" pitchFamily="18" charset="0"/>
                                </a:rPr>
                              </m:ctrlPr>
                            </m:dPr>
                            <m:e>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𝜁</m:t>
                                  </m:r>
                                </m:e>
                                <m:sub>
                                  <m:r>
                                    <a:rPr lang="en-US" altLang="ja-JP" sz="2000" i="1">
                                      <a:latin typeface="Cambria Math" panose="02040503050406030204" pitchFamily="18" charset="0"/>
                                    </a:rPr>
                                    <m:t>𝑘</m:t>
                                  </m:r>
                                </m:sub>
                                <m:sup>
                                  <m:r>
                                    <a:rPr lang="en-US" altLang="ja-JP" sz="2000" b="0" i="1" smtClean="0">
                                      <a:latin typeface="Cambria Math" panose="02040503050406030204" pitchFamily="18" charset="0"/>
                                    </a:rPr>
                                    <m:t>0</m:t>
                                  </m:r>
                                </m:sup>
                              </m:sSubSup>
                            </m:e>
                          </m:d>
                          <m:r>
                            <a:rPr lang="en-US" altLang="ja-JP" sz="2000" i="1">
                              <a:latin typeface="Cambria Math" panose="02040503050406030204" pitchFamily="18" charset="0"/>
                            </a:rPr>
                            <m:t>=</m:t>
                          </m:r>
                        </m:oMath>
                      </a14:m>
                      <a:endParaRPr kumimoji="1" lang="ja-JP" altLang="en-US" sz="2000" dirty="0">
                        <a:solidFill>
                          <a:schemeClr val="tx1"/>
                        </a:solidFill>
                        <a:latin typeface="Meiryo UI" panose="020B0604030504040204" pitchFamily="50" charset="-128"/>
                        <a:ea typeface="Meiryo UI" panose="020B0604030504040204" pitchFamily="50" charset="-128"/>
                      </a:endParaRPr>
                    </a:p>
                  </p:txBody>
                </p:sp>
              </mc:Choice>
              <mc:Fallback xmlns="">
                <p:sp>
                  <p:nvSpPr>
                    <p:cNvPr id="59" name="テキスト ボックス 58">
                      <a:extLst>
                        <a:ext uri="{FF2B5EF4-FFF2-40B4-BE49-F238E27FC236}">
                          <a16:creationId xmlns:a16="http://schemas.microsoft.com/office/drawing/2014/main" id="{FCCA717C-CFA8-5A42-5381-72E4247EEE6A}"/>
                        </a:ext>
                      </a:extLst>
                    </p:cNvPr>
                    <p:cNvSpPr txBox="1">
                      <a:spLocks noRot="1" noChangeAspect="1" noMove="1" noResize="1" noEditPoints="1" noAdjustHandles="1" noChangeArrowheads="1" noChangeShapeType="1" noTextEdit="1"/>
                    </p:cNvSpPr>
                    <p:nvPr/>
                  </p:nvSpPr>
                  <p:spPr>
                    <a:xfrm>
                      <a:off x="7016609" y="4207201"/>
                      <a:ext cx="1429847" cy="328918"/>
                    </a:xfrm>
                    <a:prstGeom prst="rect">
                      <a:avLst/>
                    </a:prstGeom>
                    <a:blipFill>
                      <a:blip r:embed="rId17"/>
                      <a:stretch>
                        <a:fillRect l="-6383" b="-24561"/>
                      </a:stretch>
                    </a:blipFill>
                  </p:spPr>
                  <p:txBody>
                    <a:bodyPr/>
                    <a:lstStyle/>
                    <a:p>
                      <a:r>
                        <a:rPr lang="ja-JP" altLang="en-US">
                          <a:noFill/>
                        </a:rPr>
                        <a:t> </a:t>
                      </a:r>
                    </a:p>
                  </p:txBody>
                </p:sp>
              </mc:Fallback>
            </mc:AlternateContent>
          </p:grpSp>
          <p:cxnSp>
            <p:nvCxnSpPr>
              <p:cNvPr id="8" name="直線コネクタ 7">
                <a:extLst>
                  <a:ext uri="{FF2B5EF4-FFF2-40B4-BE49-F238E27FC236}">
                    <a16:creationId xmlns:a16="http://schemas.microsoft.com/office/drawing/2014/main" id="{1BDAEEFE-DB96-F8B9-7916-E4DEFEBEC30D}"/>
                  </a:ext>
                </a:extLst>
              </p:cNvPr>
              <p:cNvCxnSpPr>
                <a:cxnSpLocks/>
              </p:cNvCxnSpPr>
              <p:nvPr/>
            </p:nvCxnSpPr>
            <p:spPr>
              <a:xfrm>
                <a:off x="8191245" y="5492695"/>
                <a:ext cx="488856"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6E9F8F2-2282-AC47-A0CE-0CA86524D827}"/>
                  </a:ext>
                </a:extLst>
              </p:cNvPr>
              <p:cNvCxnSpPr>
                <a:cxnSpLocks/>
              </p:cNvCxnSpPr>
              <p:nvPr/>
            </p:nvCxnSpPr>
            <p:spPr>
              <a:xfrm>
                <a:off x="8867040" y="5492695"/>
                <a:ext cx="48885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1" name="テキスト ボックス 80">
              <a:extLst>
                <a:ext uri="{FF2B5EF4-FFF2-40B4-BE49-F238E27FC236}">
                  <a16:creationId xmlns:a16="http://schemas.microsoft.com/office/drawing/2014/main" id="{F34AD74A-A97C-3DFA-167E-E736108357D9}"/>
                </a:ext>
              </a:extLst>
            </p:cNvPr>
            <p:cNvSpPr txBox="1"/>
            <p:nvPr/>
          </p:nvSpPr>
          <p:spPr>
            <a:xfrm>
              <a:off x="8020549" y="5018260"/>
              <a:ext cx="870346" cy="246221"/>
            </a:xfrm>
            <a:prstGeom prst="rect">
              <a:avLst/>
            </a:prstGeom>
            <a:noFill/>
          </p:spPr>
          <p:txBody>
            <a:bodyPr wrap="square" lIns="0" tIns="0" rIns="0" bIns="0" rtlCol="0">
              <a:spAutoFit/>
            </a:bodyPr>
            <a:lstStyle/>
            <a:p>
              <a:r>
                <a:rPr kumimoji="1" lang="en-US" altLang="ja-JP" sz="1600" dirty="0">
                  <a:solidFill>
                    <a:schemeClr val="bg2"/>
                  </a:solidFill>
                  <a:latin typeface="Meiryo UI" panose="020B0604030504040204" pitchFamily="50" charset="-128"/>
                  <a:ea typeface="Meiryo UI" panose="020B0604030504040204" pitchFamily="50" charset="-128"/>
                </a:rPr>
                <a:t>Weight</a:t>
              </a:r>
              <a:endParaRPr kumimoji="1" lang="ja-JP" altLang="en-US" sz="1600" dirty="0">
                <a:solidFill>
                  <a:schemeClr val="bg2"/>
                </a:solidFill>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6EA6E03D-5F34-75A4-33AC-3E007486DEC8}"/>
                </a:ext>
              </a:extLst>
            </p:cNvPr>
            <p:cNvSpPr txBox="1"/>
            <p:nvPr/>
          </p:nvSpPr>
          <p:spPr>
            <a:xfrm>
              <a:off x="8775358" y="5027636"/>
              <a:ext cx="956471" cy="246221"/>
            </a:xfrm>
            <a:prstGeom prst="rect">
              <a:avLst/>
            </a:prstGeom>
            <a:noFill/>
          </p:spPr>
          <p:txBody>
            <a:bodyPr wrap="square" lIns="0" tIns="0" rIns="0" bIns="0" rtlCol="0">
              <a:spAutoFit/>
            </a:bodyPr>
            <a:lstStyle/>
            <a:p>
              <a:r>
                <a:rPr kumimoji="1" lang="ja-JP" altLang="en-US" sz="1600" dirty="0">
                  <a:solidFill>
                    <a:schemeClr val="tx2"/>
                  </a:solidFill>
                  <a:latin typeface="Meiryo UI" panose="020B0604030504040204" pitchFamily="50" charset="-128"/>
                  <a:ea typeface="Meiryo UI" panose="020B0604030504040204" pitchFamily="50" charset="-128"/>
                </a:rPr>
                <a:t>非衝突率</a:t>
              </a:r>
            </a:p>
          </p:txBody>
        </p:sp>
      </p:grp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A14461FB-B4A2-F3A1-1DE1-2454DE76995D}"/>
                  </a:ext>
                </a:extLst>
              </p:cNvPr>
              <p:cNvSpPr txBox="1"/>
              <p:nvPr/>
            </p:nvSpPr>
            <p:spPr>
              <a:xfrm>
                <a:off x="8306513" y="4595859"/>
                <a:ext cx="85072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1" i="1" smtClean="0">
                          <a:solidFill>
                            <a:srgbClr val="1648E8"/>
                          </a:solidFill>
                          <a:latin typeface="Cambria Math" panose="02040503050406030204" pitchFamily="18" charset="0"/>
                        </a:rPr>
                        <m:t>𝑨𝒈𝒆𝒏</m:t>
                      </m:r>
                      <m:sSub>
                        <m:sSubPr>
                          <m:ctrlPr>
                            <a:rPr kumimoji="1" lang="en-US" altLang="ja-JP" sz="1600" b="1" i="1" smtClean="0">
                              <a:solidFill>
                                <a:srgbClr val="1648E8"/>
                              </a:solidFill>
                              <a:latin typeface="Cambria Math" panose="02040503050406030204" pitchFamily="18" charset="0"/>
                            </a:rPr>
                          </m:ctrlPr>
                        </m:sSubPr>
                        <m:e>
                          <m:r>
                            <a:rPr kumimoji="1" lang="en-US" altLang="ja-JP" sz="1600" b="1" i="1" smtClean="0">
                              <a:solidFill>
                                <a:srgbClr val="1648E8"/>
                              </a:solidFill>
                              <a:latin typeface="Cambria Math" panose="02040503050406030204" pitchFamily="18" charset="0"/>
                            </a:rPr>
                            <m:t>𝒕</m:t>
                          </m:r>
                        </m:e>
                        <m:sub>
                          <m:r>
                            <a:rPr kumimoji="1" lang="en-US" altLang="ja-JP" sz="1600" b="1" i="1" smtClean="0">
                              <a:solidFill>
                                <a:srgbClr val="1648E8"/>
                              </a:solidFill>
                              <a:latin typeface="Cambria Math" panose="02040503050406030204" pitchFamily="18" charset="0"/>
                            </a:rPr>
                            <m:t>𝟏</m:t>
                          </m:r>
                        </m:sub>
                      </m:sSub>
                    </m:oMath>
                  </m:oMathPara>
                </a14:m>
                <a:endParaRPr kumimoji="1" lang="ja-JP" altLang="en-US" sz="1600" b="1" dirty="0">
                  <a:solidFill>
                    <a:srgbClr val="1648E8"/>
                  </a:solidFill>
                </a:endParaRPr>
              </a:p>
            </p:txBody>
          </p:sp>
        </mc:Choice>
        <mc:Fallback xmlns="">
          <p:sp>
            <p:nvSpPr>
              <p:cNvPr id="83" name="テキスト ボックス 82">
                <a:extLst>
                  <a:ext uri="{FF2B5EF4-FFF2-40B4-BE49-F238E27FC236}">
                    <a16:creationId xmlns:a16="http://schemas.microsoft.com/office/drawing/2014/main" id="{A14461FB-B4A2-F3A1-1DE1-2454DE76995D}"/>
                  </a:ext>
                </a:extLst>
              </p:cNvPr>
              <p:cNvSpPr txBox="1">
                <a:spLocks noRot="1" noChangeAspect="1" noMove="1" noResize="1" noEditPoints="1" noAdjustHandles="1" noChangeArrowheads="1" noChangeShapeType="1" noTextEdit="1"/>
              </p:cNvSpPr>
              <p:nvPr/>
            </p:nvSpPr>
            <p:spPr>
              <a:xfrm>
                <a:off x="8306513" y="4595859"/>
                <a:ext cx="850725" cy="246221"/>
              </a:xfrm>
              <a:prstGeom prst="rect">
                <a:avLst/>
              </a:prstGeom>
              <a:blipFill>
                <a:blip r:embed="rId19"/>
                <a:stretch>
                  <a:fillRect l="-2158" b="-3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64EE79E4-CD79-A162-EF1B-B4F2DD0533C0}"/>
                  </a:ext>
                </a:extLst>
              </p:cNvPr>
              <p:cNvSpPr txBox="1"/>
              <p:nvPr/>
            </p:nvSpPr>
            <p:spPr>
              <a:xfrm>
                <a:off x="9638839" y="4595568"/>
                <a:ext cx="85072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1" i="1" smtClean="0">
                          <a:solidFill>
                            <a:srgbClr val="F15E0D"/>
                          </a:solidFill>
                          <a:latin typeface="Cambria Math" panose="02040503050406030204" pitchFamily="18" charset="0"/>
                        </a:rPr>
                        <m:t>𝑨𝒈𝒆𝒏</m:t>
                      </m:r>
                      <m:sSub>
                        <m:sSubPr>
                          <m:ctrlPr>
                            <a:rPr kumimoji="1" lang="en-US" altLang="ja-JP" sz="1600" b="1" i="1" smtClean="0">
                              <a:solidFill>
                                <a:srgbClr val="F15E0D"/>
                              </a:solidFill>
                              <a:latin typeface="Cambria Math" panose="02040503050406030204" pitchFamily="18" charset="0"/>
                            </a:rPr>
                          </m:ctrlPr>
                        </m:sSubPr>
                        <m:e>
                          <m:r>
                            <a:rPr kumimoji="1" lang="en-US" altLang="ja-JP" sz="1600" b="1" i="1" smtClean="0">
                              <a:solidFill>
                                <a:srgbClr val="F15E0D"/>
                              </a:solidFill>
                              <a:latin typeface="Cambria Math" panose="02040503050406030204" pitchFamily="18" charset="0"/>
                            </a:rPr>
                            <m:t>𝒕</m:t>
                          </m:r>
                        </m:e>
                        <m:sub>
                          <m:r>
                            <a:rPr kumimoji="1" lang="en-US" altLang="ja-JP" sz="1600" b="1" i="1" smtClean="0">
                              <a:solidFill>
                                <a:srgbClr val="F15E0D"/>
                              </a:solidFill>
                              <a:latin typeface="Cambria Math" panose="02040503050406030204" pitchFamily="18" charset="0"/>
                            </a:rPr>
                            <m:t>𝟐</m:t>
                          </m:r>
                        </m:sub>
                      </m:sSub>
                    </m:oMath>
                  </m:oMathPara>
                </a14:m>
                <a:endParaRPr kumimoji="1" lang="ja-JP" altLang="en-US" sz="1400" dirty="0"/>
              </a:p>
            </p:txBody>
          </p:sp>
        </mc:Choice>
        <mc:Fallback xmlns="">
          <p:sp>
            <p:nvSpPr>
              <p:cNvPr id="98" name="テキスト ボックス 97">
                <a:extLst>
                  <a:ext uri="{FF2B5EF4-FFF2-40B4-BE49-F238E27FC236}">
                    <a16:creationId xmlns:a16="http://schemas.microsoft.com/office/drawing/2014/main" id="{64EE79E4-CD79-A162-EF1B-B4F2DD0533C0}"/>
                  </a:ext>
                </a:extLst>
              </p:cNvPr>
              <p:cNvSpPr txBox="1">
                <a:spLocks noRot="1" noChangeAspect="1" noMove="1" noResize="1" noEditPoints="1" noAdjustHandles="1" noChangeArrowheads="1" noChangeShapeType="1" noTextEdit="1"/>
              </p:cNvSpPr>
              <p:nvPr/>
            </p:nvSpPr>
            <p:spPr>
              <a:xfrm>
                <a:off x="9638839" y="4595568"/>
                <a:ext cx="850725" cy="246221"/>
              </a:xfrm>
              <a:prstGeom prst="rect">
                <a:avLst/>
              </a:prstGeom>
              <a:blipFill>
                <a:blip r:embed="rId20"/>
                <a:stretch>
                  <a:fillRect l="-2143" b="-3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759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5C7D7DD-0A1A-7C60-2A86-F44EF9D08F44}"/>
              </a:ext>
            </a:extLst>
          </p:cNvPr>
          <p:cNvPicPr>
            <a:picLocks noChangeAspect="1"/>
          </p:cNvPicPr>
          <p:nvPr/>
        </p:nvPicPr>
        <p:blipFill>
          <a:blip r:embed="rId3"/>
          <a:stretch>
            <a:fillRect/>
          </a:stretch>
        </p:blipFill>
        <p:spPr>
          <a:xfrm>
            <a:off x="6910717" y="860801"/>
            <a:ext cx="1105054" cy="457264"/>
          </a:xfrm>
          <a:prstGeom prst="rect">
            <a:avLst/>
          </a:prstGeom>
        </p:spPr>
      </p:pic>
      <p:sp>
        <p:nvSpPr>
          <p:cNvPr id="31" name="コンテンツ プレースホルダー 2">
            <a:extLst>
              <a:ext uri="{FF2B5EF4-FFF2-40B4-BE49-F238E27FC236}">
                <a16:creationId xmlns:a16="http://schemas.microsoft.com/office/drawing/2014/main" id="{71466EDF-A396-3845-DEE9-3A2DD6EF6721}"/>
              </a:ext>
            </a:extLst>
          </p:cNvPr>
          <p:cNvSpPr>
            <a:spLocks noGrp="1"/>
          </p:cNvSpPr>
          <p:nvPr>
            <p:ph idx="1"/>
          </p:nvPr>
        </p:nvSpPr>
        <p:spPr>
          <a:xfrm>
            <a:off x="273502" y="1168400"/>
            <a:ext cx="10853738" cy="5271222"/>
          </a:xfrm>
        </p:spPr>
        <p:txBody>
          <a:bodyPr>
            <a:normAutofit fontScale="92500" lnSpcReduction="20000"/>
          </a:bodyPr>
          <a:lstStyle/>
          <a:p>
            <a:r>
              <a:rPr kumimoji="1" lang="ja-JP" altLang="en-US" sz="2400" b="1" dirty="0">
                <a:latin typeface="Meiryo UI" panose="020B0604030504040204" pitchFamily="50" charset="-128"/>
                <a:ea typeface="Meiryo UI" panose="020B0604030504040204" pitchFamily="50" charset="-128"/>
              </a:rPr>
              <a:t>実験内容：</a:t>
            </a:r>
            <a:r>
              <a:rPr lang="ja-JP" altLang="en-US" sz="2400" b="1" dirty="0"/>
              <a:t>従来手法と提案手法の比較</a:t>
            </a:r>
            <a:endParaRPr lang="en-US" altLang="ja-JP" sz="2400" b="1" dirty="0"/>
          </a:p>
          <a:p>
            <a:pPr lvl="1"/>
            <a:r>
              <a:rPr lang="ja-JP" altLang="en-US" sz="2400" dirty="0"/>
              <a:t>従来手法   ：</a:t>
            </a:r>
            <a:r>
              <a:rPr lang="en-US" altLang="ja-JP" sz="2400" dirty="0"/>
              <a:t>MaxEntIRL</a:t>
            </a:r>
          </a:p>
          <a:p>
            <a:pPr lvl="1"/>
            <a:r>
              <a:rPr lang="ja-JP" altLang="en-US" sz="2400" dirty="0"/>
              <a:t>提案手法１：</a:t>
            </a:r>
            <a:r>
              <a:rPr lang="en-US" altLang="ja-JP" sz="2400" dirty="0"/>
              <a:t> TC-MAIRL</a:t>
            </a:r>
            <a:r>
              <a:rPr lang="ja-JP" altLang="en-US" sz="2400" dirty="0"/>
              <a:t> </a:t>
            </a:r>
            <a:r>
              <a:rPr lang="en-US" altLang="ja-JP" sz="2400" dirty="0"/>
              <a:t>(Unweighted)</a:t>
            </a:r>
            <a:endParaRPr kumimoji="1" lang="en-US" altLang="ja-JP" sz="2400" dirty="0">
              <a:latin typeface="Meiryo UI" panose="020B0604030504040204" pitchFamily="50" charset="-128"/>
              <a:ea typeface="Meiryo UI" panose="020B0604030504040204" pitchFamily="50" charset="-128"/>
            </a:endParaRPr>
          </a:p>
          <a:p>
            <a:pPr lvl="1"/>
            <a:r>
              <a:rPr kumimoji="1" lang="ja-JP" altLang="en-US" sz="2400" dirty="0">
                <a:latin typeface="Meiryo UI" panose="020B0604030504040204" pitchFamily="50" charset="-128"/>
                <a:ea typeface="Meiryo UI" panose="020B0604030504040204" pitchFamily="50" charset="-128"/>
              </a:rPr>
              <a:t>提案手法２：</a:t>
            </a:r>
            <a:r>
              <a:rPr lang="en-US" altLang="ja-JP" sz="2400" dirty="0"/>
              <a:t> WTC-MAIRL</a:t>
            </a:r>
          </a:p>
          <a:p>
            <a:endParaRPr kumimoji="1" lang="en-US" altLang="ja-JP" sz="2600" dirty="0">
              <a:latin typeface="Meiryo UI" panose="020B0604030504040204" pitchFamily="50" charset="-128"/>
              <a:ea typeface="Meiryo UI" panose="020B0604030504040204" pitchFamily="50" charset="-128"/>
            </a:endParaRPr>
          </a:p>
          <a:p>
            <a:r>
              <a:rPr kumimoji="1" lang="ja-JP" altLang="en-US" sz="2600" b="1" dirty="0">
                <a:latin typeface="Meiryo UI" panose="020B0604030504040204" pitchFamily="50" charset="-128"/>
                <a:ea typeface="Meiryo UI" panose="020B0604030504040204" pitchFamily="50" charset="-128"/>
              </a:rPr>
              <a:t>評価項目：</a:t>
            </a:r>
            <a:endParaRPr kumimoji="1" lang="en-US" altLang="ja-JP" sz="2600" b="1" dirty="0">
              <a:latin typeface="Meiryo UI" panose="020B0604030504040204" pitchFamily="50" charset="-128"/>
              <a:ea typeface="Meiryo UI" panose="020B0604030504040204" pitchFamily="50" charset="-128"/>
            </a:endParaRPr>
          </a:p>
          <a:p>
            <a:pPr lvl="1"/>
            <a:r>
              <a:rPr lang="ja-JP" altLang="en-US" sz="2400" dirty="0"/>
              <a:t>全エージェントの平均ステップ数</a:t>
            </a:r>
            <a:endParaRPr lang="en-US" altLang="ja-JP" sz="2400" dirty="0"/>
          </a:p>
          <a:p>
            <a:pPr lvl="1"/>
            <a:r>
              <a:rPr lang="ja-JP" altLang="en-US" sz="2400" dirty="0"/>
              <a:t>獲得したエキスパート行動・報酬関数</a:t>
            </a:r>
            <a:endParaRPr lang="en-US" altLang="ja-JP" sz="2400" dirty="0"/>
          </a:p>
          <a:p>
            <a:pPr marL="0" indent="0">
              <a:buNone/>
            </a:pPr>
            <a:endParaRPr lang="en-US" altLang="ja-JP" sz="2600" b="1" dirty="0">
              <a:latin typeface="Meiryo UI" panose="020B0604030504040204" pitchFamily="50" charset="-128"/>
              <a:ea typeface="Meiryo UI" panose="020B0604030504040204" pitchFamily="50" charset="-128"/>
            </a:endParaRPr>
          </a:p>
          <a:p>
            <a:r>
              <a:rPr kumimoji="1" lang="ja-JP" altLang="en-US" sz="2600" b="1" dirty="0">
                <a:latin typeface="Meiryo UI" panose="020B0604030504040204" pitchFamily="50" charset="-128"/>
                <a:ea typeface="Meiryo UI" panose="020B0604030504040204" pitchFamily="50" charset="-128"/>
              </a:rPr>
              <a:t>実験設定：</a:t>
            </a:r>
            <a:endParaRPr lang="en-US" altLang="ja-JP" sz="2600" b="1" dirty="0"/>
          </a:p>
          <a:p>
            <a:pPr lvl="1"/>
            <a:r>
              <a:rPr kumimoji="1" lang="ja-JP" altLang="en-US" sz="2600" dirty="0">
                <a:latin typeface="Meiryo UI" panose="020B0604030504040204" pitchFamily="50" charset="-128"/>
                <a:ea typeface="Meiryo UI" panose="020B0604030504040204" pitchFamily="50" charset="-128"/>
              </a:rPr>
              <a:t>対称のマスにあるゴールを設定</a:t>
            </a:r>
            <a:endParaRPr lang="en-US" altLang="ja-JP" sz="2600" dirty="0"/>
          </a:p>
          <a:p>
            <a:pPr lvl="1"/>
            <a:r>
              <a:rPr kumimoji="1" lang="ja-JP" altLang="en-US" sz="2400" dirty="0">
                <a:latin typeface="Meiryo UI" panose="020B0604030504040204" pitchFamily="50" charset="-128"/>
                <a:ea typeface="Meiryo UI" panose="020B0604030504040204" pitchFamily="50" charset="-128"/>
              </a:rPr>
              <a:t>行動は上下左右の</a:t>
            </a:r>
            <a:r>
              <a:rPr kumimoji="1" lang="en-US" altLang="ja-JP" sz="2400" dirty="0">
                <a:latin typeface="Meiryo UI" panose="020B0604030504040204" pitchFamily="50" charset="-128"/>
                <a:ea typeface="Meiryo UI" panose="020B0604030504040204" pitchFamily="50" charset="-128"/>
              </a:rPr>
              <a:t>4</a:t>
            </a:r>
            <a:r>
              <a:rPr kumimoji="1" lang="ja-JP" altLang="en-US" sz="2400" dirty="0">
                <a:latin typeface="Meiryo UI" panose="020B0604030504040204" pitchFamily="50" charset="-128"/>
                <a:ea typeface="Meiryo UI" panose="020B0604030504040204" pitchFamily="50" charset="-128"/>
              </a:rPr>
              <a:t>通り</a:t>
            </a:r>
            <a:endParaRPr kumimoji="1" lang="en-US" altLang="ja-JP" sz="2400" dirty="0">
              <a:latin typeface="Meiryo UI" panose="020B0604030504040204" pitchFamily="50" charset="-128"/>
              <a:ea typeface="Meiryo UI" panose="020B0604030504040204" pitchFamily="50" charset="-128"/>
            </a:endParaRPr>
          </a:p>
          <a:p>
            <a:pPr marL="0" indent="0">
              <a:buNone/>
            </a:pPr>
            <a:endParaRPr kumimoji="1" lang="ja-JP" altLang="en-US" sz="2800" b="1" dirty="0"/>
          </a:p>
        </p:txBody>
      </p:sp>
      <p:sp>
        <p:nvSpPr>
          <p:cNvPr id="2" name="タイトル 1">
            <a:extLst>
              <a:ext uri="{FF2B5EF4-FFF2-40B4-BE49-F238E27FC236}">
                <a16:creationId xmlns:a16="http://schemas.microsoft.com/office/drawing/2014/main" id="{79795180-0DE1-4A8A-47FF-AFC7FE2B3B70}"/>
              </a:ext>
            </a:extLst>
          </p:cNvPr>
          <p:cNvSpPr>
            <a:spLocks noGrp="1"/>
          </p:cNvSpPr>
          <p:nvPr>
            <p:ph type="title"/>
          </p:nvPr>
        </p:nvSpPr>
        <p:spPr/>
        <p:txBody>
          <a:bodyPr>
            <a:normAutofit fontScale="90000"/>
          </a:bodyPr>
          <a:lstStyle/>
          <a:p>
            <a:r>
              <a:rPr lang="ja-JP" altLang="en-US" dirty="0"/>
              <a:t>実験</a:t>
            </a:r>
            <a:endParaRPr kumimoji="1" lang="ja-JP" altLang="en-US"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93581" y="6492875"/>
            <a:ext cx="780011" cy="365125"/>
          </a:xfrm>
        </p:spPr>
        <p:txBody>
          <a:bodyPr/>
          <a:lstStyle/>
          <a:p>
            <a:fld id="{BD36DA32-F4D7-46B8-B5F1-C142E47E0CF5}" type="slidenum">
              <a:rPr kumimoji="1" lang="ja-JP" altLang="en-US" smtClean="0"/>
              <a:t>8</a:t>
            </a:fld>
            <a:endParaRPr kumimoji="1" lang="ja-JP" altLang="en-US" dirty="0"/>
          </a:p>
        </p:txBody>
      </p:sp>
      <p:sp>
        <p:nvSpPr>
          <p:cNvPr id="14" name="テキスト ボックス 13">
            <a:extLst>
              <a:ext uri="{FF2B5EF4-FFF2-40B4-BE49-F238E27FC236}">
                <a16:creationId xmlns:a16="http://schemas.microsoft.com/office/drawing/2014/main" id="{C952107D-ACF6-78C1-2188-8CD4D35E91CB}"/>
              </a:ext>
            </a:extLst>
          </p:cNvPr>
          <p:cNvSpPr txBox="1"/>
          <p:nvPr/>
        </p:nvSpPr>
        <p:spPr>
          <a:xfrm>
            <a:off x="7340821" y="5252422"/>
            <a:ext cx="1615787" cy="646331"/>
          </a:xfrm>
          <a:prstGeom prst="rect">
            <a:avLst/>
          </a:prstGeom>
          <a:noFill/>
        </p:spPr>
        <p:txBody>
          <a:bodyPr wrap="square" rtlCol="0">
            <a:spAutoFit/>
          </a:bodyPr>
          <a:lstStyle/>
          <a:p>
            <a:r>
              <a:rPr kumimoji="1" lang="ja-JP" altLang="en-US" dirty="0">
                <a:solidFill>
                  <a:srgbClr val="F15E0D"/>
                </a:solidFill>
              </a:rPr>
              <a:t>橙：時計回り</a:t>
            </a:r>
            <a:endParaRPr kumimoji="1" lang="en-US" altLang="ja-JP" dirty="0">
              <a:solidFill>
                <a:srgbClr val="F15E0D"/>
              </a:solidFill>
            </a:endParaRPr>
          </a:p>
          <a:p>
            <a:r>
              <a:rPr kumimoji="1" lang="ja-JP" altLang="en-US" dirty="0">
                <a:solidFill>
                  <a:srgbClr val="0070C0"/>
                </a:solidFill>
              </a:rPr>
              <a:t>青：反時計回り</a:t>
            </a:r>
          </a:p>
        </p:txBody>
      </p:sp>
      <p:grpSp>
        <p:nvGrpSpPr>
          <p:cNvPr id="33" name="グループ化 32">
            <a:extLst>
              <a:ext uri="{FF2B5EF4-FFF2-40B4-BE49-F238E27FC236}">
                <a16:creationId xmlns:a16="http://schemas.microsoft.com/office/drawing/2014/main" id="{8AB1933A-2FB7-5174-93B6-96B5F670A5E5}"/>
              </a:ext>
            </a:extLst>
          </p:cNvPr>
          <p:cNvGrpSpPr/>
          <p:nvPr/>
        </p:nvGrpSpPr>
        <p:grpSpPr>
          <a:xfrm>
            <a:off x="7340821" y="0"/>
            <a:ext cx="4679950" cy="5072928"/>
            <a:chOff x="5786755" y="1296122"/>
            <a:chExt cx="4679950" cy="5072928"/>
          </a:xfrm>
        </p:grpSpPr>
        <p:sp>
          <p:nvSpPr>
            <p:cNvPr id="5" name="テキスト ボックス 4">
              <a:extLst>
                <a:ext uri="{FF2B5EF4-FFF2-40B4-BE49-F238E27FC236}">
                  <a16:creationId xmlns:a16="http://schemas.microsoft.com/office/drawing/2014/main" id="{C77BC79A-E2E9-C51B-6ED5-2D7AED38F7BC}"/>
                </a:ext>
              </a:extLst>
            </p:cNvPr>
            <p:cNvSpPr txBox="1"/>
            <p:nvPr/>
          </p:nvSpPr>
          <p:spPr>
            <a:xfrm>
              <a:off x="7600989" y="1296122"/>
              <a:ext cx="1649691" cy="46166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迷路問題</a:t>
              </a:r>
            </a:p>
          </p:txBody>
        </p:sp>
        <p:pic>
          <p:nvPicPr>
            <p:cNvPr id="9" name="図 8">
              <a:extLst>
                <a:ext uri="{FF2B5EF4-FFF2-40B4-BE49-F238E27FC236}">
                  <a16:creationId xmlns:a16="http://schemas.microsoft.com/office/drawing/2014/main" id="{05F38FC2-4676-3D77-F0CD-62008C6D0315}"/>
                </a:ext>
              </a:extLst>
            </p:cNvPr>
            <p:cNvPicPr>
              <a:picLocks noChangeAspect="1"/>
            </p:cNvPicPr>
            <p:nvPr/>
          </p:nvPicPr>
          <p:blipFill rotWithShape="1">
            <a:blip r:embed="rId4"/>
            <a:srcRect l="843" t="1164" r="945" b="1296"/>
            <a:stretch/>
          </p:blipFill>
          <p:spPr>
            <a:xfrm>
              <a:off x="5786755" y="1714500"/>
              <a:ext cx="4679950" cy="4654550"/>
            </a:xfrm>
            <a:prstGeom prst="rect">
              <a:avLst/>
            </a:prstGeom>
          </p:spPr>
        </p:pic>
      </p:grpSp>
      <p:grpSp>
        <p:nvGrpSpPr>
          <p:cNvPr id="32" name="グループ化 31">
            <a:extLst>
              <a:ext uri="{FF2B5EF4-FFF2-40B4-BE49-F238E27FC236}">
                <a16:creationId xmlns:a16="http://schemas.microsoft.com/office/drawing/2014/main" id="{19FD5FAB-15F9-B4DD-8B92-ECEC83A02127}"/>
              </a:ext>
            </a:extLst>
          </p:cNvPr>
          <p:cNvGrpSpPr/>
          <p:nvPr/>
        </p:nvGrpSpPr>
        <p:grpSpPr>
          <a:xfrm>
            <a:off x="9076970" y="5266591"/>
            <a:ext cx="2078710" cy="1144098"/>
            <a:chOff x="10114247" y="464091"/>
            <a:chExt cx="2078710" cy="1144098"/>
          </a:xfrm>
        </p:grpSpPr>
        <p:sp>
          <p:nvSpPr>
            <p:cNvPr id="3" name="テキスト ボックス 40">
              <a:extLst>
                <a:ext uri="{FF2B5EF4-FFF2-40B4-BE49-F238E27FC236}">
                  <a16:creationId xmlns:a16="http://schemas.microsoft.com/office/drawing/2014/main" id="{6BB2674B-C440-8867-E768-5B8AD6D13572}"/>
                </a:ext>
              </a:extLst>
            </p:cNvPr>
            <p:cNvSpPr txBox="1"/>
            <p:nvPr/>
          </p:nvSpPr>
          <p:spPr>
            <a:xfrm>
              <a:off x="10114247" y="1391335"/>
              <a:ext cx="1477452" cy="21685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400" dirty="0">
                  <a:latin typeface="Matura MT Script Capitals" panose="03020802060602070202" pitchFamily="66" charset="0"/>
                  <a:ea typeface="Meiryo UI" panose="020B0604030504040204" pitchFamily="50" charset="-128"/>
                </a:rPr>
                <a:t>エージェント番号</a:t>
              </a:r>
            </a:p>
          </p:txBody>
        </p:sp>
        <p:grpSp>
          <p:nvGrpSpPr>
            <p:cNvPr id="7" name="グループ化 6">
              <a:extLst>
                <a:ext uri="{FF2B5EF4-FFF2-40B4-BE49-F238E27FC236}">
                  <a16:creationId xmlns:a16="http://schemas.microsoft.com/office/drawing/2014/main" id="{A820F9B5-E14A-414F-2FD4-D7937A377CBE}"/>
                </a:ext>
              </a:extLst>
            </p:cNvPr>
            <p:cNvGrpSpPr/>
            <p:nvPr/>
          </p:nvGrpSpPr>
          <p:grpSpPr>
            <a:xfrm>
              <a:off x="10313852" y="464091"/>
              <a:ext cx="1879105" cy="871684"/>
              <a:chOff x="9292958" y="1476024"/>
              <a:chExt cx="1879105" cy="871684"/>
            </a:xfrm>
          </p:grpSpPr>
          <p:sp>
            <p:nvSpPr>
              <p:cNvPr id="8" name="正方形/長方形 7">
                <a:extLst>
                  <a:ext uri="{FF2B5EF4-FFF2-40B4-BE49-F238E27FC236}">
                    <a16:creationId xmlns:a16="http://schemas.microsoft.com/office/drawing/2014/main" id="{BB1AD53C-5073-61DF-A475-3A88EDE802A7}"/>
                  </a:ext>
                </a:extLst>
              </p:cNvPr>
              <p:cNvSpPr/>
              <p:nvPr/>
            </p:nvSpPr>
            <p:spPr>
              <a:xfrm>
                <a:off x="9292958" y="1554477"/>
                <a:ext cx="816114" cy="7382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DAA32928-2E8F-AC09-653A-9044E85E2A09}"/>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420177" y="1746285"/>
                <a:ext cx="523083" cy="523083"/>
              </a:xfrm>
              <a:prstGeom prst="rect">
                <a:avLst/>
              </a:prstGeom>
            </p:spPr>
          </p:pic>
          <mc:AlternateContent xmlns:mc="http://schemas.openxmlformats.org/markup-compatibility/2006" xmlns:a14="http://schemas.microsoft.com/office/drawing/2010/main">
            <mc:Choice Requires="a14">
              <p:sp>
                <p:nvSpPr>
                  <p:cNvPr id="18" name="テキスト ボックス 39">
                    <a:extLst>
                      <a:ext uri="{FF2B5EF4-FFF2-40B4-BE49-F238E27FC236}">
                        <a16:creationId xmlns:a16="http://schemas.microsoft.com/office/drawing/2014/main" id="{E1E6C13A-D69D-42BE-6982-26F89AC89A78}"/>
                      </a:ext>
                    </a:extLst>
                  </p:cNvPr>
                  <p:cNvSpPr txBox="1"/>
                  <p:nvPr/>
                </p:nvSpPr>
                <p:spPr>
                  <a:xfrm>
                    <a:off x="9570781" y="2028446"/>
                    <a:ext cx="202897" cy="2769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𝑖</m:t>
                          </m:r>
                        </m:oMath>
                      </m:oMathPara>
                    </a14:m>
                    <a:endParaRPr kumimoji="1" lang="ja-JP" altLang="en-US" dirty="0">
                      <a:solidFill>
                        <a:schemeClr val="bg1"/>
                      </a:solidFill>
                    </a:endParaRPr>
                  </a:p>
                </p:txBody>
              </p:sp>
            </mc:Choice>
            <mc:Fallback xmlns="">
              <p:sp>
                <p:nvSpPr>
                  <p:cNvPr id="18" name="テキスト ボックス 39">
                    <a:extLst>
                      <a:ext uri="{FF2B5EF4-FFF2-40B4-BE49-F238E27FC236}">
                        <a16:creationId xmlns:a16="http://schemas.microsoft.com/office/drawing/2014/main" id="{E1E6C13A-D69D-42BE-6982-26F89AC89A78}"/>
                      </a:ext>
                    </a:extLst>
                  </p:cNvPr>
                  <p:cNvSpPr txBox="1">
                    <a:spLocks noRot="1" noChangeAspect="1" noMove="1" noResize="1" noEditPoints="1" noAdjustHandles="1" noChangeArrowheads="1" noChangeShapeType="1" noTextEdit="1"/>
                  </p:cNvSpPr>
                  <p:nvPr/>
                </p:nvSpPr>
                <p:spPr>
                  <a:xfrm>
                    <a:off x="9570781" y="2028446"/>
                    <a:ext cx="202897" cy="276999"/>
                  </a:xfrm>
                  <a:prstGeom prst="rect">
                    <a:avLst/>
                  </a:prstGeom>
                  <a:blipFill>
                    <a:blip r:embed="rId6"/>
                    <a:stretch>
                      <a:fillRect l="-11765" r="-5882" b="-11111"/>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7D108428-CCBF-689B-356C-CF2EC6E784A9}"/>
                  </a:ext>
                </a:extLst>
              </p:cNvPr>
              <p:cNvCxnSpPr>
                <a:cxnSpLocks/>
              </p:cNvCxnSpPr>
              <p:nvPr/>
            </p:nvCxnSpPr>
            <p:spPr>
              <a:xfrm flipH="1">
                <a:off x="9540434" y="2191339"/>
                <a:ext cx="86706" cy="156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0433804-E4E0-3964-E30E-B499B87C00B8}"/>
                  </a:ext>
                </a:extLst>
              </p:cNvPr>
              <p:cNvCxnSpPr>
                <a:cxnSpLocks/>
                <a:endCxn id="22" idx="1"/>
              </p:cNvCxnSpPr>
              <p:nvPr/>
            </p:nvCxnSpPr>
            <p:spPr>
              <a:xfrm flipV="1">
                <a:off x="10077502" y="1583746"/>
                <a:ext cx="271217" cy="5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51">
                    <a:extLst>
                      <a:ext uri="{FF2B5EF4-FFF2-40B4-BE49-F238E27FC236}">
                        <a16:creationId xmlns:a16="http://schemas.microsoft.com/office/drawing/2014/main" id="{BB948913-02D5-5D70-A752-DA05E6407EB1}"/>
                      </a:ext>
                    </a:extLst>
                  </p:cNvPr>
                  <p:cNvSpPr txBox="1"/>
                  <p:nvPr/>
                </p:nvSpPr>
                <p:spPr>
                  <a:xfrm>
                    <a:off x="9925226" y="1480574"/>
                    <a:ext cx="202897" cy="2769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oMath>
                      </m:oMathPara>
                    </a14:m>
                    <a:endParaRPr kumimoji="1" lang="ja-JP" altLang="en-US" dirty="0"/>
                  </a:p>
                </p:txBody>
              </p:sp>
            </mc:Choice>
            <mc:Fallback xmlns="">
              <p:sp>
                <p:nvSpPr>
                  <p:cNvPr id="21" name="テキスト ボックス 51">
                    <a:extLst>
                      <a:ext uri="{FF2B5EF4-FFF2-40B4-BE49-F238E27FC236}">
                        <a16:creationId xmlns:a16="http://schemas.microsoft.com/office/drawing/2014/main" id="{BB948913-02D5-5D70-A752-DA05E6407EB1}"/>
                      </a:ext>
                    </a:extLst>
                  </p:cNvPr>
                  <p:cNvSpPr txBox="1">
                    <a:spLocks noRot="1" noChangeAspect="1" noMove="1" noResize="1" noEditPoints="1" noAdjustHandles="1" noChangeArrowheads="1" noChangeShapeType="1" noTextEdit="1"/>
                  </p:cNvSpPr>
                  <p:nvPr/>
                </p:nvSpPr>
                <p:spPr>
                  <a:xfrm>
                    <a:off x="9925226" y="1480574"/>
                    <a:ext cx="202897" cy="276999"/>
                  </a:xfrm>
                  <a:prstGeom prst="rect">
                    <a:avLst/>
                  </a:prstGeom>
                  <a:blipFill>
                    <a:blip r:embed="rId7"/>
                    <a:stretch>
                      <a:fillRect l="-8824" r="-2941" b="-2222"/>
                    </a:stretch>
                  </a:blipFill>
                </p:spPr>
                <p:txBody>
                  <a:bodyPr/>
                  <a:lstStyle/>
                  <a:p>
                    <a:r>
                      <a:rPr lang="ja-JP" altLang="en-US">
                        <a:noFill/>
                      </a:rPr>
                      <a:t> </a:t>
                    </a:r>
                  </a:p>
                </p:txBody>
              </p:sp>
            </mc:Fallback>
          </mc:AlternateContent>
          <p:sp>
            <p:nvSpPr>
              <p:cNvPr id="22" name="テキスト ボックス 52">
                <a:extLst>
                  <a:ext uri="{FF2B5EF4-FFF2-40B4-BE49-F238E27FC236}">
                    <a16:creationId xmlns:a16="http://schemas.microsoft.com/office/drawing/2014/main" id="{05CDF56D-EE3A-6A23-48E5-4C18AFD0D1BE}"/>
                  </a:ext>
                </a:extLst>
              </p:cNvPr>
              <p:cNvSpPr txBox="1"/>
              <p:nvPr/>
            </p:nvSpPr>
            <p:spPr>
              <a:xfrm>
                <a:off x="10348719" y="1476024"/>
                <a:ext cx="82334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状態番号</a:t>
                </a:r>
                <a:endParaRPr lang="en-US" altLang="ja-JP" sz="1400" dirty="0">
                  <a:latin typeface="Meiryo UI" panose="020B0604030504040204" pitchFamily="50" charset="-128"/>
                  <a:ea typeface="Meiryo UI" panose="020B0604030504040204" pitchFamily="50" charset="-128"/>
                </a:endParaRPr>
              </a:p>
            </p:txBody>
          </p:sp>
        </p:grpSp>
      </p:grpSp>
      <p:sp>
        <p:nvSpPr>
          <p:cNvPr id="26" name="テキスト ボックス 46">
            <a:extLst>
              <a:ext uri="{FF2B5EF4-FFF2-40B4-BE49-F238E27FC236}">
                <a16:creationId xmlns:a16="http://schemas.microsoft.com/office/drawing/2014/main" id="{F957AC05-4CB7-36D2-4130-7181AD8D2044}"/>
              </a:ext>
            </a:extLst>
          </p:cNvPr>
          <p:cNvSpPr txBox="1"/>
          <p:nvPr/>
        </p:nvSpPr>
        <p:spPr>
          <a:xfrm>
            <a:off x="9072509" y="4729968"/>
            <a:ext cx="1615787" cy="2769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latin typeface="Meiryo UI" panose="020B0604030504040204" pitchFamily="50" charset="-128"/>
                <a:ea typeface="Meiryo UI" panose="020B0604030504040204" pitchFamily="50" charset="-128"/>
              </a:rPr>
              <a:t>エキスパート行動</a:t>
            </a:r>
            <a:endParaRPr kumimoji="1" lang="en-US" altLang="ja-JP" dirty="0">
              <a:latin typeface="Meiryo UI" panose="020B0604030504040204" pitchFamily="50" charset="-128"/>
              <a:ea typeface="Meiryo UI" panose="020B0604030504040204" pitchFamily="50" charset="-128"/>
            </a:endParaRPr>
          </a:p>
        </p:txBody>
      </p:sp>
      <p:cxnSp>
        <p:nvCxnSpPr>
          <p:cNvPr id="28" name="直線矢印コネクタ 27">
            <a:extLst>
              <a:ext uri="{FF2B5EF4-FFF2-40B4-BE49-F238E27FC236}">
                <a16:creationId xmlns:a16="http://schemas.microsoft.com/office/drawing/2014/main" id="{DA1C4C2C-FA42-8A11-795A-5AE43F778D80}"/>
              </a:ext>
            </a:extLst>
          </p:cNvPr>
          <p:cNvCxnSpPr>
            <a:cxnSpLocks/>
          </p:cNvCxnSpPr>
          <p:nvPr/>
        </p:nvCxnSpPr>
        <p:spPr>
          <a:xfrm flipH="1">
            <a:off x="10546644" y="4536305"/>
            <a:ext cx="512715" cy="268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B98217B-7465-C4E1-1221-1CA5786A333A}"/>
              </a:ext>
            </a:extLst>
          </p:cNvPr>
          <p:cNvCxnSpPr>
            <a:cxnSpLocks/>
          </p:cNvCxnSpPr>
          <p:nvPr/>
        </p:nvCxnSpPr>
        <p:spPr>
          <a:xfrm flipH="1" flipV="1">
            <a:off x="4732117" y="2142818"/>
            <a:ext cx="283945" cy="271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E9B29F6B-3092-97A5-CFF3-EDDF829EE6B1}"/>
              </a:ext>
            </a:extLst>
          </p:cNvPr>
          <p:cNvSpPr txBox="1"/>
          <p:nvPr/>
        </p:nvSpPr>
        <p:spPr>
          <a:xfrm>
            <a:off x="4933620" y="2255832"/>
            <a:ext cx="2324759" cy="369332"/>
          </a:xfrm>
          <a:prstGeom prst="rect">
            <a:avLst/>
          </a:prstGeom>
          <a:noFill/>
        </p:spPr>
        <p:txBody>
          <a:bodyPr wrap="square">
            <a:spAutoFit/>
          </a:bodyPr>
          <a:lstStyle/>
          <a:p>
            <a:r>
              <a:rPr kumimoji="1" lang="ja-JP" altLang="en-US" sz="1800" dirty="0">
                <a:latin typeface="Meiryo UI" panose="020B0604030504040204" pitchFamily="50" charset="-128"/>
                <a:ea typeface="Meiryo UI" panose="020B0604030504040204" pitchFamily="50" charset="-128"/>
              </a:rPr>
              <a:t>重みづけしない評価</a:t>
            </a:r>
            <a:endParaRPr lang="ja-JP" altLang="en-US" dirty="0"/>
          </a:p>
        </p:txBody>
      </p:sp>
    </p:spTree>
    <p:extLst>
      <p:ext uri="{BB962C8B-B14F-4D97-AF65-F5344CB8AC3E}">
        <p14:creationId xmlns:p14="http://schemas.microsoft.com/office/powerpoint/2010/main" val="227426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5C7D7DD-0A1A-7C60-2A86-F44EF9D08F44}"/>
              </a:ext>
            </a:extLst>
          </p:cNvPr>
          <p:cNvPicPr>
            <a:picLocks noChangeAspect="1"/>
          </p:cNvPicPr>
          <p:nvPr/>
        </p:nvPicPr>
        <p:blipFill>
          <a:blip r:embed="rId3"/>
          <a:stretch>
            <a:fillRect/>
          </a:stretch>
        </p:blipFill>
        <p:spPr>
          <a:xfrm>
            <a:off x="6910717" y="860801"/>
            <a:ext cx="4267854" cy="457264"/>
          </a:xfrm>
          <a:prstGeom prst="rect">
            <a:avLst/>
          </a:prstGeom>
        </p:spPr>
      </p:pic>
      <p:pic>
        <p:nvPicPr>
          <p:cNvPr id="46" name="図 45">
            <a:extLst>
              <a:ext uri="{FF2B5EF4-FFF2-40B4-BE49-F238E27FC236}">
                <a16:creationId xmlns:a16="http://schemas.microsoft.com/office/drawing/2014/main" id="{0076B992-02FE-1D86-9CAD-87E26673DF9B}"/>
              </a:ext>
            </a:extLst>
          </p:cNvPr>
          <p:cNvPicPr>
            <a:picLocks noChangeAspect="1"/>
          </p:cNvPicPr>
          <p:nvPr/>
        </p:nvPicPr>
        <p:blipFill>
          <a:blip r:embed="rId4">
            <a:alphaModFix amt="71000"/>
          </a:blip>
          <a:stretch>
            <a:fillRect/>
          </a:stretch>
        </p:blipFill>
        <p:spPr>
          <a:xfrm>
            <a:off x="7324902" y="431974"/>
            <a:ext cx="4724204" cy="4694208"/>
          </a:xfrm>
          <a:prstGeom prst="rect">
            <a:avLst/>
          </a:prstGeom>
        </p:spPr>
      </p:pic>
      <p:sp>
        <p:nvSpPr>
          <p:cNvPr id="31" name="コンテンツ プレースホルダー 2">
            <a:extLst>
              <a:ext uri="{FF2B5EF4-FFF2-40B4-BE49-F238E27FC236}">
                <a16:creationId xmlns:a16="http://schemas.microsoft.com/office/drawing/2014/main" id="{71466EDF-A396-3845-DEE9-3A2DD6EF6721}"/>
              </a:ext>
            </a:extLst>
          </p:cNvPr>
          <p:cNvSpPr>
            <a:spLocks noGrp="1"/>
          </p:cNvSpPr>
          <p:nvPr>
            <p:ph idx="1"/>
          </p:nvPr>
        </p:nvSpPr>
        <p:spPr>
          <a:xfrm>
            <a:off x="273502" y="1168400"/>
            <a:ext cx="10853738" cy="5271222"/>
          </a:xfrm>
        </p:spPr>
        <p:txBody>
          <a:bodyPr>
            <a:normAutofit fontScale="92500" lnSpcReduction="20000"/>
          </a:bodyPr>
          <a:lstStyle/>
          <a:p>
            <a:r>
              <a:rPr kumimoji="1" lang="ja-JP" altLang="en-US" sz="2400" b="1" dirty="0">
                <a:latin typeface="Meiryo UI" panose="020B0604030504040204" pitchFamily="50" charset="-128"/>
                <a:ea typeface="Meiryo UI" panose="020B0604030504040204" pitchFamily="50" charset="-128"/>
              </a:rPr>
              <a:t>実験内容：</a:t>
            </a:r>
            <a:r>
              <a:rPr lang="ja-JP" altLang="en-US" sz="2400" b="1" dirty="0"/>
              <a:t>従来手法と提案手法の比較</a:t>
            </a:r>
            <a:endParaRPr lang="en-US" altLang="ja-JP" sz="2400" b="1" dirty="0"/>
          </a:p>
          <a:p>
            <a:pPr lvl="1"/>
            <a:r>
              <a:rPr lang="ja-JP" altLang="en-US" sz="2400" dirty="0"/>
              <a:t>従来手法   ：</a:t>
            </a:r>
            <a:r>
              <a:rPr lang="en-US" altLang="ja-JP" sz="2400" dirty="0"/>
              <a:t>MaxEntIRL</a:t>
            </a:r>
          </a:p>
          <a:p>
            <a:pPr lvl="1"/>
            <a:r>
              <a:rPr lang="ja-JP" altLang="en-US" sz="2400" dirty="0"/>
              <a:t>提案手法１：</a:t>
            </a:r>
            <a:r>
              <a:rPr lang="en-US" altLang="ja-JP" sz="2400" dirty="0"/>
              <a:t> TC-MAIRL</a:t>
            </a:r>
            <a:r>
              <a:rPr lang="ja-JP" altLang="en-US" sz="2400" dirty="0"/>
              <a:t> </a:t>
            </a:r>
            <a:r>
              <a:rPr lang="en-US" altLang="ja-JP" sz="2400" dirty="0"/>
              <a:t>(Unweighted)</a:t>
            </a:r>
            <a:endParaRPr kumimoji="1" lang="en-US" altLang="ja-JP" sz="2400" dirty="0">
              <a:latin typeface="Meiryo UI" panose="020B0604030504040204" pitchFamily="50" charset="-128"/>
              <a:ea typeface="Meiryo UI" panose="020B0604030504040204" pitchFamily="50" charset="-128"/>
            </a:endParaRPr>
          </a:p>
          <a:p>
            <a:pPr lvl="1"/>
            <a:r>
              <a:rPr kumimoji="1" lang="ja-JP" altLang="en-US" sz="2400" dirty="0">
                <a:latin typeface="Meiryo UI" panose="020B0604030504040204" pitchFamily="50" charset="-128"/>
                <a:ea typeface="Meiryo UI" panose="020B0604030504040204" pitchFamily="50" charset="-128"/>
              </a:rPr>
              <a:t>提案手法２：</a:t>
            </a:r>
            <a:r>
              <a:rPr lang="en-US" altLang="ja-JP" sz="2400" dirty="0"/>
              <a:t> WTC-MAIRL</a:t>
            </a:r>
          </a:p>
          <a:p>
            <a:endParaRPr kumimoji="1" lang="en-US" altLang="ja-JP" sz="2600" dirty="0">
              <a:latin typeface="Meiryo UI" panose="020B0604030504040204" pitchFamily="50" charset="-128"/>
              <a:ea typeface="Meiryo UI" panose="020B0604030504040204" pitchFamily="50" charset="-128"/>
            </a:endParaRPr>
          </a:p>
          <a:p>
            <a:r>
              <a:rPr kumimoji="1" lang="ja-JP" altLang="en-US" sz="2600" b="1" dirty="0">
                <a:latin typeface="Meiryo UI" panose="020B0604030504040204" pitchFamily="50" charset="-128"/>
                <a:ea typeface="Meiryo UI" panose="020B0604030504040204" pitchFamily="50" charset="-128"/>
              </a:rPr>
              <a:t>評価項目：</a:t>
            </a:r>
            <a:endParaRPr kumimoji="1" lang="en-US" altLang="ja-JP" sz="2600" b="1" dirty="0">
              <a:latin typeface="Meiryo UI" panose="020B0604030504040204" pitchFamily="50" charset="-128"/>
              <a:ea typeface="Meiryo UI" panose="020B0604030504040204" pitchFamily="50" charset="-128"/>
            </a:endParaRPr>
          </a:p>
          <a:p>
            <a:pPr lvl="1"/>
            <a:r>
              <a:rPr lang="ja-JP" altLang="en-US" sz="2400" dirty="0"/>
              <a:t>全エージェントの平均ステップ数</a:t>
            </a:r>
            <a:endParaRPr lang="en-US" altLang="ja-JP" sz="2400" dirty="0"/>
          </a:p>
          <a:p>
            <a:pPr lvl="1"/>
            <a:r>
              <a:rPr lang="ja-JP" altLang="en-US" sz="2400" dirty="0"/>
              <a:t>獲得したエキスパート行動・報酬関数</a:t>
            </a:r>
            <a:endParaRPr lang="en-US" altLang="ja-JP" sz="2400" dirty="0"/>
          </a:p>
          <a:p>
            <a:pPr marL="0" indent="0">
              <a:buNone/>
            </a:pPr>
            <a:endParaRPr lang="en-US" altLang="ja-JP" sz="2600" b="1" dirty="0">
              <a:latin typeface="Meiryo UI" panose="020B0604030504040204" pitchFamily="50" charset="-128"/>
              <a:ea typeface="Meiryo UI" panose="020B0604030504040204" pitchFamily="50" charset="-128"/>
            </a:endParaRPr>
          </a:p>
          <a:p>
            <a:r>
              <a:rPr kumimoji="1" lang="ja-JP" altLang="en-US" sz="2600" b="1" dirty="0">
                <a:latin typeface="Meiryo UI" panose="020B0604030504040204" pitchFamily="50" charset="-128"/>
                <a:ea typeface="Meiryo UI" panose="020B0604030504040204" pitchFamily="50" charset="-128"/>
              </a:rPr>
              <a:t>実験設定：</a:t>
            </a:r>
            <a:endParaRPr lang="en-US" altLang="ja-JP" sz="2600" b="1" dirty="0"/>
          </a:p>
          <a:p>
            <a:pPr lvl="1"/>
            <a:r>
              <a:rPr kumimoji="1" lang="ja-JP" altLang="en-US" sz="2600" dirty="0">
                <a:latin typeface="Meiryo UI" panose="020B0604030504040204" pitchFamily="50" charset="-128"/>
                <a:ea typeface="Meiryo UI" panose="020B0604030504040204" pitchFamily="50" charset="-128"/>
              </a:rPr>
              <a:t>対称のマスにあるゴールを設定</a:t>
            </a:r>
            <a:endParaRPr lang="en-US" altLang="ja-JP" sz="2600" dirty="0"/>
          </a:p>
          <a:p>
            <a:pPr lvl="1"/>
            <a:r>
              <a:rPr kumimoji="1" lang="ja-JP" altLang="en-US" sz="2400" dirty="0">
                <a:latin typeface="Meiryo UI" panose="020B0604030504040204" pitchFamily="50" charset="-128"/>
                <a:ea typeface="Meiryo UI" panose="020B0604030504040204" pitchFamily="50" charset="-128"/>
              </a:rPr>
              <a:t>行動は上下左右の</a:t>
            </a:r>
            <a:r>
              <a:rPr kumimoji="1" lang="en-US" altLang="ja-JP" sz="2400" dirty="0">
                <a:latin typeface="Meiryo UI" panose="020B0604030504040204" pitchFamily="50" charset="-128"/>
                <a:ea typeface="Meiryo UI" panose="020B0604030504040204" pitchFamily="50" charset="-128"/>
              </a:rPr>
              <a:t>4</a:t>
            </a:r>
            <a:r>
              <a:rPr kumimoji="1" lang="ja-JP" altLang="en-US" sz="2400" dirty="0">
                <a:latin typeface="Meiryo UI" panose="020B0604030504040204" pitchFamily="50" charset="-128"/>
                <a:ea typeface="Meiryo UI" panose="020B0604030504040204" pitchFamily="50" charset="-128"/>
              </a:rPr>
              <a:t>通り</a:t>
            </a:r>
            <a:endParaRPr kumimoji="1" lang="en-US" altLang="ja-JP" sz="2400" dirty="0">
              <a:latin typeface="Meiryo UI" panose="020B0604030504040204" pitchFamily="50" charset="-128"/>
              <a:ea typeface="Meiryo UI" panose="020B0604030504040204" pitchFamily="50" charset="-128"/>
            </a:endParaRPr>
          </a:p>
          <a:p>
            <a:pPr marL="0" indent="0">
              <a:buNone/>
            </a:pPr>
            <a:endParaRPr kumimoji="1" lang="ja-JP" altLang="en-US" sz="2800" b="1" dirty="0"/>
          </a:p>
        </p:txBody>
      </p:sp>
      <p:sp>
        <p:nvSpPr>
          <p:cNvPr id="2" name="タイトル 1">
            <a:extLst>
              <a:ext uri="{FF2B5EF4-FFF2-40B4-BE49-F238E27FC236}">
                <a16:creationId xmlns:a16="http://schemas.microsoft.com/office/drawing/2014/main" id="{79795180-0DE1-4A8A-47FF-AFC7FE2B3B70}"/>
              </a:ext>
            </a:extLst>
          </p:cNvPr>
          <p:cNvSpPr>
            <a:spLocks noGrp="1"/>
          </p:cNvSpPr>
          <p:nvPr>
            <p:ph type="title"/>
          </p:nvPr>
        </p:nvSpPr>
        <p:spPr/>
        <p:txBody>
          <a:bodyPr>
            <a:normAutofit fontScale="90000"/>
          </a:bodyPr>
          <a:lstStyle/>
          <a:p>
            <a:r>
              <a:rPr lang="ja-JP" altLang="en-US" dirty="0"/>
              <a:t>実験</a:t>
            </a:r>
            <a:endParaRPr kumimoji="1" lang="ja-JP" altLang="en-US" dirty="0"/>
          </a:p>
        </p:txBody>
      </p:sp>
      <p:sp>
        <p:nvSpPr>
          <p:cNvPr id="4" name="スライド番号プレースホルダー 3">
            <a:extLst>
              <a:ext uri="{FF2B5EF4-FFF2-40B4-BE49-F238E27FC236}">
                <a16:creationId xmlns:a16="http://schemas.microsoft.com/office/drawing/2014/main" id="{FD2D7475-31FE-872B-D45F-BB07BC053024}"/>
              </a:ext>
            </a:extLst>
          </p:cNvPr>
          <p:cNvSpPr>
            <a:spLocks noGrp="1"/>
          </p:cNvSpPr>
          <p:nvPr>
            <p:ph type="sldNum" sz="quarter" idx="12"/>
          </p:nvPr>
        </p:nvSpPr>
        <p:spPr>
          <a:xfrm>
            <a:off x="10993581" y="6492875"/>
            <a:ext cx="780011" cy="365125"/>
          </a:xfrm>
        </p:spPr>
        <p:txBody>
          <a:bodyPr/>
          <a:lstStyle/>
          <a:p>
            <a:fld id="{BD36DA32-F4D7-46B8-B5F1-C142E47E0CF5}" type="slidenum">
              <a:rPr kumimoji="1" lang="ja-JP" altLang="en-US" smtClean="0"/>
              <a:t>9</a:t>
            </a:fld>
            <a:endParaRPr kumimoji="1" lang="ja-JP" altLang="en-US" dirty="0"/>
          </a:p>
        </p:txBody>
      </p:sp>
      <p:sp>
        <p:nvSpPr>
          <p:cNvPr id="14" name="テキスト ボックス 13">
            <a:extLst>
              <a:ext uri="{FF2B5EF4-FFF2-40B4-BE49-F238E27FC236}">
                <a16:creationId xmlns:a16="http://schemas.microsoft.com/office/drawing/2014/main" id="{C952107D-ACF6-78C1-2188-8CD4D35E91CB}"/>
              </a:ext>
            </a:extLst>
          </p:cNvPr>
          <p:cNvSpPr txBox="1"/>
          <p:nvPr/>
        </p:nvSpPr>
        <p:spPr>
          <a:xfrm>
            <a:off x="7340821" y="5252422"/>
            <a:ext cx="1615787" cy="646331"/>
          </a:xfrm>
          <a:prstGeom prst="rect">
            <a:avLst/>
          </a:prstGeom>
          <a:noFill/>
        </p:spPr>
        <p:txBody>
          <a:bodyPr wrap="square" rtlCol="0">
            <a:spAutoFit/>
          </a:bodyPr>
          <a:lstStyle/>
          <a:p>
            <a:r>
              <a:rPr kumimoji="1" lang="ja-JP" altLang="en-US" dirty="0">
                <a:solidFill>
                  <a:srgbClr val="F15E0D"/>
                </a:solidFill>
              </a:rPr>
              <a:t>橙：時計回り</a:t>
            </a:r>
            <a:endParaRPr kumimoji="1" lang="en-US" altLang="ja-JP" dirty="0">
              <a:solidFill>
                <a:srgbClr val="F15E0D"/>
              </a:solidFill>
            </a:endParaRPr>
          </a:p>
          <a:p>
            <a:r>
              <a:rPr kumimoji="1" lang="ja-JP" altLang="en-US" dirty="0">
                <a:solidFill>
                  <a:srgbClr val="0070C0"/>
                </a:solidFill>
              </a:rPr>
              <a:t>青：反時計回り</a:t>
            </a:r>
          </a:p>
        </p:txBody>
      </p:sp>
      <p:grpSp>
        <p:nvGrpSpPr>
          <p:cNvPr id="32" name="グループ化 31">
            <a:extLst>
              <a:ext uri="{FF2B5EF4-FFF2-40B4-BE49-F238E27FC236}">
                <a16:creationId xmlns:a16="http://schemas.microsoft.com/office/drawing/2014/main" id="{19FD5FAB-15F9-B4DD-8B92-ECEC83A02127}"/>
              </a:ext>
            </a:extLst>
          </p:cNvPr>
          <p:cNvGrpSpPr/>
          <p:nvPr/>
        </p:nvGrpSpPr>
        <p:grpSpPr>
          <a:xfrm>
            <a:off x="9076970" y="5266591"/>
            <a:ext cx="2078710" cy="1144098"/>
            <a:chOff x="10114247" y="464091"/>
            <a:chExt cx="2078710" cy="1144098"/>
          </a:xfrm>
        </p:grpSpPr>
        <p:sp>
          <p:nvSpPr>
            <p:cNvPr id="3" name="テキスト ボックス 40">
              <a:extLst>
                <a:ext uri="{FF2B5EF4-FFF2-40B4-BE49-F238E27FC236}">
                  <a16:creationId xmlns:a16="http://schemas.microsoft.com/office/drawing/2014/main" id="{6BB2674B-C440-8867-E768-5B8AD6D13572}"/>
                </a:ext>
              </a:extLst>
            </p:cNvPr>
            <p:cNvSpPr txBox="1"/>
            <p:nvPr/>
          </p:nvSpPr>
          <p:spPr>
            <a:xfrm>
              <a:off x="10114247" y="1391335"/>
              <a:ext cx="1477452" cy="21685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400" dirty="0">
                  <a:latin typeface="Matura MT Script Capitals" panose="03020802060602070202" pitchFamily="66" charset="0"/>
                  <a:ea typeface="Meiryo UI" panose="020B0604030504040204" pitchFamily="50" charset="-128"/>
                </a:rPr>
                <a:t>エージェント番号</a:t>
              </a:r>
            </a:p>
          </p:txBody>
        </p:sp>
        <p:grpSp>
          <p:nvGrpSpPr>
            <p:cNvPr id="7" name="グループ化 6">
              <a:extLst>
                <a:ext uri="{FF2B5EF4-FFF2-40B4-BE49-F238E27FC236}">
                  <a16:creationId xmlns:a16="http://schemas.microsoft.com/office/drawing/2014/main" id="{A820F9B5-E14A-414F-2FD4-D7937A377CBE}"/>
                </a:ext>
              </a:extLst>
            </p:cNvPr>
            <p:cNvGrpSpPr/>
            <p:nvPr/>
          </p:nvGrpSpPr>
          <p:grpSpPr>
            <a:xfrm>
              <a:off x="10313852" y="464091"/>
              <a:ext cx="1879105" cy="871684"/>
              <a:chOff x="9292958" y="1476024"/>
              <a:chExt cx="1879105" cy="871684"/>
            </a:xfrm>
          </p:grpSpPr>
          <p:sp>
            <p:nvSpPr>
              <p:cNvPr id="8" name="正方形/長方形 7">
                <a:extLst>
                  <a:ext uri="{FF2B5EF4-FFF2-40B4-BE49-F238E27FC236}">
                    <a16:creationId xmlns:a16="http://schemas.microsoft.com/office/drawing/2014/main" id="{BB1AD53C-5073-61DF-A475-3A88EDE802A7}"/>
                  </a:ext>
                </a:extLst>
              </p:cNvPr>
              <p:cNvSpPr/>
              <p:nvPr/>
            </p:nvSpPr>
            <p:spPr>
              <a:xfrm>
                <a:off x="9292958" y="1554477"/>
                <a:ext cx="816114" cy="7382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DAA32928-2E8F-AC09-653A-9044E85E2A09}"/>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420177" y="1746285"/>
                <a:ext cx="523083" cy="523083"/>
              </a:xfrm>
              <a:prstGeom prst="rect">
                <a:avLst/>
              </a:prstGeom>
            </p:spPr>
          </p:pic>
          <mc:AlternateContent xmlns:mc="http://schemas.openxmlformats.org/markup-compatibility/2006" xmlns:a14="http://schemas.microsoft.com/office/drawing/2010/main">
            <mc:Choice Requires="a14">
              <p:sp>
                <p:nvSpPr>
                  <p:cNvPr id="18" name="テキスト ボックス 39">
                    <a:extLst>
                      <a:ext uri="{FF2B5EF4-FFF2-40B4-BE49-F238E27FC236}">
                        <a16:creationId xmlns:a16="http://schemas.microsoft.com/office/drawing/2014/main" id="{E1E6C13A-D69D-42BE-6982-26F89AC89A78}"/>
                      </a:ext>
                    </a:extLst>
                  </p:cNvPr>
                  <p:cNvSpPr txBox="1"/>
                  <p:nvPr/>
                </p:nvSpPr>
                <p:spPr>
                  <a:xfrm>
                    <a:off x="9570781" y="2028446"/>
                    <a:ext cx="202897" cy="2769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𝑖</m:t>
                          </m:r>
                        </m:oMath>
                      </m:oMathPara>
                    </a14:m>
                    <a:endParaRPr kumimoji="1" lang="ja-JP" altLang="en-US" dirty="0">
                      <a:solidFill>
                        <a:schemeClr val="bg1"/>
                      </a:solidFill>
                    </a:endParaRPr>
                  </a:p>
                </p:txBody>
              </p:sp>
            </mc:Choice>
            <mc:Fallback xmlns="">
              <p:sp>
                <p:nvSpPr>
                  <p:cNvPr id="18" name="テキスト ボックス 39">
                    <a:extLst>
                      <a:ext uri="{FF2B5EF4-FFF2-40B4-BE49-F238E27FC236}">
                        <a16:creationId xmlns:a16="http://schemas.microsoft.com/office/drawing/2014/main" id="{E1E6C13A-D69D-42BE-6982-26F89AC89A78}"/>
                      </a:ext>
                    </a:extLst>
                  </p:cNvPr>
                  <p:cNvSpPr txBox="1">
                    <a:spLocks noRot="1" noChangeAspect="1" noMove="1" noResize="1" noEditPoints="1" noAdjustHandles="1" noChangeArrowheads="1" noChangeShapeType="1" noTextEdit="1"/>
                  </p:cNvSpPr>
                  <p:nvPr/>
                </p:nvSpPr>
                <p:spPr>
                  <a:xfrm>
                    <a:off x="9570781" y="2028446"/>
                    <a:ext cx="202897" cy="276999"/>
                  </a:xfrm>
                  <a:prstGeom prst="rect">
                    <a:avLst/>
                  </a:prstGeom>
                  <a:blipFill>
                    <a:blip r:embed="rId6"/>
                    <a:stretch>
                      <a:fillRect l="-11765" r="-5882" b="-11111"/>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7D108428-CCBF-689B-356C-CF2EC6E784A9}"/>
                  </a:ext>
                </a:extLst>
              </p:cNvPr>
              <p:cNvCxnSpPr>
                <a:cxnSpLocks/>
              </p:cNvCxnSpPr>
              <p:nvPr/>
            </p:nvCxnSpPr>
            <p:spPr>
              <a:xfrm flipH="1">
                <a:off x="9540434" y="2191339"/>
                <a:ext cx="86706" cy="156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0433804-E4E0-3964-E30E-B499B87C00B8}"/>
                  </a:ext>
                </a:extLst>
              </p:cNvPr>
              <p:cNvCxnSpPr>
                <a:cxnSpLocks/>
                <a:endCxn id="22" idx="1"/>
              </p:cNvCxnSpPr>
              <p:nvPr/>
            </p:nvCxnSpPr>
            <p:spPr>
              <a:xfrm flipV="1">
                <a:off x="10077502" y="1583746"/>
                <a:ext cx="271217" cy="5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51">
                    <a:extLst>
                      <a:ext uri="{FF2B5EF4-FFF2-40B4-BE49-F238E27FC236}">
                        <a16:creationId xmlns:a16="http://schemas.microsoft.com/office/drawing/2014/main" id="{BB948913-02D5-5D70-A752-DA05E6407EB1}"/>
                      </a:ext>
                    </a:extLst>
                  </p:cNvPr>
                  <p:cNvSpPr txBox="1"/>
                  <p:nvPr/>
                </p:nvSpPr>
                <p:spPr>
                  <a:xfrm>
                    <a:off x="9925226" y="1480574"/>
                    <a:ext cx="202897" cy="2769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oMath>
                      </m:oMathPara>
                    </a14:m>
                    <a:endParaRPr kumimoji="1" lang="ja-JP" altLang="en-US" dirty="0"/>
                  </a:p>
                </p:txBody>
              </p:sp>
            </mc:Choice>
            <mc:Fallback xmlns="">
              <p:sp>
                <p:nvSpPr>
                  <p:cNvPr id="21" name="テキスト ボックス 51">
                    <a:extLst>
                      <a:ext uri="{FF2B5EF4-FFF2-40B4-BE49-F238E27FC236}">
                        <a16:creationId xmlns:a16="http://schemas.microsoft.com/office/drawing/2014/main" id="{BB948913-02D5-5D70-A752-DA05E6407EB1}"/>
                      </a:ext>
                    </a:extLst>
                  </p:cNvPr>
                  <p:cNvSpPr txBox="1">
                    <a:spLocks noRot="1" noChangeAspect="1" noMove="1" noResize="1" noEditPoints="1" noAdjustHandles="1" noChangeArrowheads="1" noChangeShapeType="1" noTextEdit="1"/>
                  </p:cNvSpPr>
                  <p:nvPr/>
                </p:nvSpPr>
                <p:spPr>
                  <a:xfrm>
                    <a:off x="9925226" y="1480574"/>
                    <a:ext cx="202897" cy="276999"/>
                  </a:xfrm>
                  <a:prstGeom prst="rect">
                    <a:avLst/>
                  </a:prstGeom>
                  <a:blipFill>
                    <a:blip r:embed="rId7"/>
                    <a:stretch>
                      <a:fillRect l="-8824" r="-2941" b="-2222"/>
                    </a:stretch>
                  </a:blipFill>
                </p:spPr>
                <p:txBody>
                  <a:bodyPr/>
                  <a:lstStyle/>
                  <a:p>
                    <a:r>
                      <a:rPr lang="ja-JP" altLang="en-US">
                        <a:noFill/>
                      </a:rPr>
                      <a:t> </a:t>
                    </a:r>
                  </a:p>
                </p:txBody>
              </p:sp>
            </mc:Fallback>
          </mc:AlternateContent>
          <p:sp>
            <p:nvSpPr>
              <p:cNvPr id="22" name="テキスト ボックス 52">
                <a:extLst>
                  <a:ext uri="{FF2B5EF4-FFF2-40B4-BE49-F238E27FC236}">
                    <a16:creationId xmlns:a16="http://schemas.microsoft.com/office/drawing/2014/main" id="{05CDF56D-EE3A-6A23-48E5-4C18AFD0D1BE}"/>
                  </a:ext>
                </a:extLst>
              </p:cNvPr>
              <p:cNvSpPr txBox="1"/>
              <p:nvPr/>
            </p:nvSpPr>
            <p:spPr>
              <a:xfrm>
                <a:off x="10348719" y="1476024"/>
                <a:ext cx="82334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latin typeface="Meiryo UI" panose="020B0604030504040204" pitchFamily="50" charset="-128"/>
                    <a:ea typeface="Meiryo UI" panose="020B0604030504040204" pitchFamily="50" charset="-128"/>
                  </a:rPr>
                  <a:t>状態番号</a:t>
                </a:r>
                <a:endParaRPr lang="en-US" altLang="ja-JP" sz="1400" dirty="0">
                  <a:latin typeface="Meiryo UI" panose="020B0604030504040204" pitchFamily="50" charset="-128"/>
                  <a:ea typeface="Meiryo UI" panose="020B0604030504040204" pitchFamily="50" charset="-128"/>
                </a:endParaRPr>
              </a:p>
            </p:txBody>
          </p:sp>
        </p:grpSp>
      </p:grpSp>
      <p:cxnSp>
        <p:nvCxnSpPr>
          <p:cNvPr id="6" name="直線矢印コネクタ 5">
            <a:extLst>
              <a:ext uri="{FF2B5EF4-FFF2-40B4-BE49-F238E27FC236}">
                <a16:creationId xmlns:a16="http://schemas.microsoft.com/office/drawing/2014/main" id="{EB98217B-7465-C4E1-1221-1CA5786A333A}"/>
              </a:ext>
            </a:extLst>
          </p:cNvPr>
          <p:cNvCxnSpPr>
            <a:cxnSpLocks/>
            <a:stCxn id="15" idx="1"/>
          </p:cNvCxnSpPr>
          <p:nvPr/>
        </p:nvCxnSpPr>
        <p:spPr>
          <a:xfrm flipH="1" flipV="1">
            <a:off x="4710408" y="2131436"/>
            <a:ext cx="223212" cy="172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E9B29F6B-3092-97A5-CFF3-EDDF829EE6B1}"/>
              </a:ext>
            </a:extLst>
          </p:cNvPr>
          <p:cNvSpPr txBox="1"/>
          <p:nvPr/>
        </p:nvSpPr>
        <p:spPr>
          <a:xfrm>
            <a:off x="4933620" y="2119130"/>
            <a:ext cx="2324759" cy="369332"/>
          </a:xfrm>
          <a:prstGeom prst="rect">
            <a:avLst/>
          </a:prstGeom>
          <a:noFill/>
        </p:spPr>
        <p:txBody>
          <a:bodyPr wrap="square">
            <a:spAutoFit/>
          </a:bodyPr>
          <a:lstStyle/>
          <a:p>
            <a:r>
              <a:rPr kumimoji="1" lang="ja-JP" altLang="en-US" sz="1800" dirty="0">
                <a:latin typeface="Meiryo UI" panose="020B0604030504040204" pitchFamily="50" charset="-128"/>
                <a:ea typeface="Meiryo UI" panose="020B0604030504040204" pitchFamily="50" charset="-128"/>
              </a:rPr>
              <a:t>重みづけしない評価</a:t>
            </a:r>
            <a:endParaRPr lang="ja-JP" altLang="en-US" dirty="0"/>
          </a:p>
        </p:txBody>
      </p:sp>
      <p:sp>
        <p:nvSpPr>
          <p:cNvPr id="10" name="楕円 9">
            <a:extLst>
              <a:ext uri="{FF2B5EF4-FFF2-40B4-BE49-F238E27FC236}">
                <a16:creationId xmlns:a16="http://schemas.microsoft.com/office/drawing/2014/main" id="{E28CC527-4C28-F058-ED0D-4784CAD25639}"/>
              </a:ext>
            </a:extLst>
          </p:cNvPr>
          <p:cNvSpPr/>
          <p:nvPr/>
        </p:nvSpPr>
        <p:spPr>
          <a:xfrm>
            <a:off x="8199514" y="2119130"/>
            <a:ext cx="643032" cy="5667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楕円 11">
            <a:extLst>
              <a:ext uri="{FF2B5EF4-FFF2-40B4-BE49-F238E27FC236}">
                <a16:creationId xmlns:a16="http://schemas.microsoft.com/office/drawing/2014/main" id="{31E16431-8E08-9CC4-05D5-4E38A603B7B2}"/>
              </a:ext>
            </a:extLst>
          </p:cNvPr>
          <p:cNvSpPr/>
          <p:nvPr/>
        </p:nvSpPr>
        <p:spPr>
          <a:xfrm>
            <a:off x="10535539" y="2886251"/>
            <a:ext cx="643032" cy="5667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楕円 12">
            <a:extLst>
              <a:ext uri="{FF2B5EF4-FFF2-40B4-BE49-F238E27FC236}">
                <a16:creationId xmlns:a16="http://schemas.microsoft.com/office/drawing/2014/main" id="{63D3FF01-913E-0BE6-AEA6-0552D6300CFD}"/>
              </a:ext>
            </a:extLst>
          </p:cNvPr>
          <p:cNvSpPr/>
          <p:nvPr/>
        </p:nvSpPr>
        <p:spPr>
          <a:xfrm>
            <a:off x="9743271" y="1351240"/>
            <a:ext cx="643032" cy="566719"/>
          </a:xfrm>
          <a:prstGeom prst="ellipse">
            <a:avLst/>
          </a:prstGeom>
          <a:noFill/>
          <a:ln w="38100">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6" name="楕円 15">
            <a:extLst>
              <a:ext uri="{FF2B5EF4-FFF2-40B4-BE49-F238E27FC236}">
                <a16:creationId xmlns:a16="http://schemas.microsoft.com/office/drawing/2014/main" id="{1AE5545F-2FCE-B0C9-3270-A98F6B2C8B6B}"/>
              </a:ext>
            </a:extLst>
          </p:cNvPr>
          <p:cNvSpPr/>
          <p:nvPr/>
        </p:nvSpPr>
        <p:spPr>
          <a:xfrm>
            <a:off x="8967725" y="3680171"/>
            <a:ext cx="643032" cy="566719"/>
          </a:xfrm>
          <a:prstGeom prst="ellipse">
            <a:avLst/>
          </a:prstGeom>
          <a:noFill/>
          <a:ln w="38100">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3" name="直線矢印コネクタ 22">
            <a:extLst>
              <a:ext uri="{FF2B5EF4-FFF2-40B4-BE49-F238E27FC236}">
                <a16:creationId xmlns:a16="http://schemas.microsoft.com/office/drawing/2014/main" id="{85A0815B-32F0-FF7F-63F4-F341C2BD1CB7}"/>
              </a:ext>
            </a:extLst>
          </p:cNvPr>
          <p:cNvCxnSpPr>
            <a:cxnSpLocks/>
          </p:cNvCxnSpPr>
          <p:nvPr/>
        </p:nvCxnSpPr>
        <p:spPr>
          <a:xfrm flipH="1">
            <a:off x="8757541" y="1634600"/>
            <a:ext cx="985730" cy="0"/>
          </a:xfrm>
          <a:prstGeom prst="straightConnector1">
            <a:avLst/>
          </a:prstGeom>
          <a:ln w="76200">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A97F63C-974C-0194-051A-EE396AF70500}"/>
              </a:ext>
            </a:extLst>
          </p:cNvPr>
          <p:cNvCxnSpPr>
            <a:cxnSpLocks/>
          </p:cNvCxnSpPr>
          <p:nvPr/>
        </p:nvCxnSpPr>
        <p:spPr>
          <a:xfrm>
            <a:off x="8775368" y="1634600"/>
            <a:ext cx="0" cy="2073800"/>
          </a:xfrm>
          <a:prstGeom prst="straightConnector1">
            <a:avLst/>
          </a:prstGeom>
          <a:ln w="76200">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3AEBE96-BD67-39D3-7CE8-6691593E8894}"/>
              </a:ext>
            </a:extLst>
          </p:cNvPr>
          <p:cNvCxnSpPr>
            <a:cxnSpLocks/>
          </p:cNvCxnSpPr>
          <p:nvPr/>
        </p:nvCxnSpPr>
        <p:spPr>
          <a:xfrm>
            <a:off x="8757541" y="3719844"/>
            <a:ext cx="490963" cy="10153"/>
          </a:xfrm>
          <a:prstGeom prst="straightConnector1">
            <a:avLst/>
          </a:prstGeom>
          <a:ln w="76200">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FF8F24A-C35B-6125-2AA2-9A57A32F8628}"/>
              </a:ext>
            </a:extLst>
          </p:cNvPr>
          <p:cNvCxnSpPr>
            <a:cxnSpLocks/>
          </p:cNvCxnSpPr>
          <p:nvPr/>
        </p:nvCxnSpPr>
        <p:spPr>
          <a:xfrm flipV="1">
            <a:off x="8654718" y="1231900"/>
            <a:ext cx="0" cy="99610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8F67220E-23D6-3399-0F7B-3E8A107BC31A}"/>
              </a:ext>
            </a:extLst>
          </p:cNvPr>
          <p:cNvCxnSpPr>
            <a:cxnSpLocks/>
          </p:cNvCxnSpPr>
          <p:nvPr/>
        </p:nvCxnSpPr>
        <p:spPr>
          <a:xfrm>
            <a:off x="8691465" y="1262067"/>
            <a:ext cx="2103613"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B8C25B1-E200-6A63-5F5F-E824B2DC8425}"/>
              </a:ext>
            </a:extLst>
          </p:cNvPr>
          <p:cNvCxnSpPr>
            <a:cxnSpLocks/>
          </p:cNvCxnSpPr>
          <p:nvPr/>
        </p:nvCxnSpPr>
        <p:spPr>
          <a:xfrm>
            <a:off x="10795078" y="1262067"/>
            <a:ext cx="7923" cy="16241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DF1F386F-493E-E1DA-5AF2-9A63D53184DD}"/>
              </a:ext>
            </a:extLst>
          </p:cNvPr>
          <p:cNvSpPr/>
          <p:nvPr/>
        </p:nvSpPr>
        <p:spPr>
          <a:xfrm>
            <a:off x="9739603" y="2137674"/>
            <a:ext cx="643032" cy="566719"/>
          </a:xfrm>
          <a:prstGeom prst="ellipse">
            <a:avLst/>
          </a:prstGeom>
          <a:noFill/>
          <a:ln w="38100">
            <a:solidFill>
              <a:srgbClr val="164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56" name="直線矢印コネクタ 55">
            <a:extLst>
              <a:ext uri="{FF2B5EF4-FFF2-40B4-BE49-F238E27FC236}">
                <a16:creationId xmlns:a16="http://schemas.microsoft.com/office/drawing/2014/main" id="{2F3678E8-B869-99D3-3E17-E249254D552D}"/>
              </a:ext>
            </a:extLst>
          </p:cNvPr>
          <p:cNvCxnSpPr>
            <a:cxnSpLocks/>
          </p:cNvCxnSpPr>
          <p:nvPr/>
        </p:nvCxnSpPr>
        <p:spPr>
          <a:xfrm flipH="1">
            <a:off x="9403794" y="2421034"/>
            <a:ext cx="335809" cy="0"/>
          </a:xfrm>
          <a:prstGeom prst="straightConnector1">
            <a:avLst/>
          </a:prstGeom>
          <a:ln w="76200">
            <a:solidFill>
              <a:srgbClr val="1648E8"/>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5A2CE941-A483-E9EC-B7FE-345D5419A332}"/>
              </a:ext>
            </a:extLst>
          </p:cNvPr>
          <p:cNvCxnSpPr>
            <a:cxnSpLocks/>
          </p:cNvCxnSpPr>
          <p:nvPr/>
        </p:nvCxnSpPr>
        <p:spPr>
          <a:xfrm>
            <a:off x="9523961" y="2481071"/>
            <a:ext cx="90" cy="397789"/>
          </a:xfrm>
          <a:prstGeom prst="straightConnector1">
            <a:avLst/>
          </a:prstGeom>
          <a:ln w="76200">
            <a:solidFill>
              <a:srgbClr val="1648E8"/>
            </a:solidFill>
            <a:tailEnd type="triangle"/>
          </a:ln>
        </p:spPr>
        <p:style>
          <a:lnRef idx="1">
            <a:schemeClr val="accent1"/>
          </a:lnRef>
          <a:fillRef idx="0">
            <a:schemeClr val="accent1"/>
          </a:fillRef>
          <a:effectRef idx="0">
            <a:schemeClr val="accent1"/>
          </a:effectRef>
          <a:fontRef idx="minor">
            <a:schemeClr val="tx1"/>
          </a:fontRef>
        </p:style>
      </p:cxnSp>
      <p:sp>
        <p:nvSpPr>
          <p:cNvPr id="69" name="楕円 68">
            <a:extLst>
              <a:ext uri="{FF2B5EF4-FFF2-40B4-BE49-F238E27FC236}">
                <a16:creationId xmlns:a16="http://schemas.microsoft.com/office/drawing/2014/main" id="{E82551F3-2BC6-8933-FD82-2401E07476A0}"/>
              </a:ext>
            </a:extLst>
          </p:cNvPr>
          <p:cNvSpPr/>
          <p:nvPr/>
        </p:nvSpPr>
        <p:spPr>
          <a:xfrm>
            <a:off x="8980773" y="2894467"/>
            <a:ext cx="643032" cy="5667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70" name="直線矢印コネクタ 69">
            <a:extLst>
              <a:ext uri="{FF2B5EF4-FFF2-40B4-BE49-F238E27FC236}">
                <a16:creationId xmlns:a16="http://schemas.microsoft.com/office/drawing/2014/main" id="{60B842E1-0513-D056-BBA5-F4FA08761119}"/>
              </a:ext>
            </a:extLst>
          </p:cNvPr>
          <p:cNvCxnSpPr>
            <a:cxnSpLocks/>
          </p:cNvCxnSpPr>
          <p:nvPr/>
        </p:nvCxnSpPr>
        <p:spPr>
          <a:xfrm flipV="1">
            <a:off x="9325948" y="2137674"/>
            <a:ext cx="0" cy="74857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02A26242-AC1E-201A-4335-FE0F0888E17F}"/>
              </a:ext>
            </a:extLst>
          </p:cNvPr>
          <p:cNvCxnSpPr>
            <a:cxnSpLocks/>
          </p:cNvCxnSpPr>
          <p:nvPr/>
        </p:nvCxnSpPr>
        <p:spPr>
          <a:xfrm>
            <a:off x="9336229" y="2137674"/>
            <a:ext cx="536434"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29755"/>
      </p:ext>
    </p:extLst>
  </p:cSld>
  <p:clrMapOvr>
    <a:masterClrMapping/>
  </p:clrMapOvr>
</p:sld>
</file>

<file path=ppt/theme/theme1.xml><?xml version="1.0" encoding="utf-8"?>
<a:theme xmlns:a="http://schemas.openxmlformats.org/drawingml/2006/main" name="RetrospectVTI">
  <a:themeElements>
    <a:clrScheme name="ユーザー定義 4">
      <a:dk1>
        <a:srgbClr val="000000"/>
      </a:dk1>
      <a:lt1>
        <a:sysClr val="window" lastClr="FFFFFF"/>
      </a:lt1>
      <a:dk2>
        <a:srgbClr val="17406D"/>
      </a:dk2>
      <a:lt2>
        <a:srgbClr val="FF0000"/>
      </a:lt2>
      <a:accent1>
        <a:srgbClr val="E4F4DF"/>
      </a:accent1>
      <a:accent2>
        <a:srgbClr val="9D5ACE"/>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potx" id="{E948E5FA-302A-4693-A20C-AA5490FA66A3}" vid="{B08C9ECD-7AFD-4A38-99E1-9B583B12E87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71af3243-3dd4-4a8d-8c0d-dd76da1f02a5"/>
    <ds:schemaRef ds:uri="http://schemas.microsoft.com/office/2006/metadata/properties"/>
    <ds:schemaRef ds:uri="16c05727-aa75-4e4a-9b5f-8a80a1165891"/>
    <ds:schemaRef ds:uri="http://www.w3.org/XML/1998/namespace"/>
    <ds:schemaRef ds:uri="http://purl.org/dc/term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9040</TotalTime>
  <Words>2674</Words>
  <Application>Microsoft Office PowerPoint</Application>
  <PresentationFormat>ワイド画面</PresentationFormat>
  <Paragraphs>437</Paragraphs>
  <Slides>16</Slides>
  <Notes>16</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16</vt:i4>
      </vt:variant>
    </vt:vector>
  </HeadingPairs>
  <TitlesOfParts>
    <vt:vector size="26" baseType="lpstr">
      <vt:lpstr>Meiryo UI</vt:lpstr>
      <vt:lpstr>游ゴシック</vt:lpstr>
      <vt:lpstr>Arial</vt:lpstr>
      <vt:lpstr>Calibri</vt:lpstr>
      <vt:lpstr>Cambria Math</vt:lpstr>
      <vt:lpstr>Courier New</vt:lpstr>
      <vt:lpstr>Matura MT Script Capitals</vt:lpstr>
      <vt:lpstr>Speak Pro</vt:lpstr>
      <vt:lpstr>Wingdings</vt:lpstr>
      <vt:lpstr>RetrospectVTI</vt:lpstr>
      <vt:lpstr>二個体間協調に基づく重みづけ行動評価による マルチエージェント逆強化学習</vt:lpstr>
      <vt:lpstr>はじめに</vt:lpstr>
      <vt:lpstr>逆強化学習（従来）</vt:lpstr>
      <vt:lpstr>提案手法　</vt:lpstr>
      <vt:lpstr>提案手法　WTC-MAIRL ( Weighted Two-individual Cooperative – MAIRL )</vt:lpstr>
      <vt:lpstr>提案手法　WTC-MAIRL ( Weighted Two-individual Cooperative – MAIRL )</vt:lpstr>
      <vt:lpstr>提案手法　WTC-MAIRL ( Weighted Two-individual Cooperative – MAIRL )</vt:lpstr>
      <vt:lpstr>実験</vt:lpstr>
      <vt:lpstr>実験</vt:lpstr>
      <vt:lpstr>実験結果</vt:lpstr>
      <vt:lpstr>実験結果</vt:lpstr>
      <vt:lpstr>実験結果</vt:lpstr>
      <vt:lpstr>おわりに</vt:lpstr>
      <vt:lpstr>補足</vt:lpstr>
      <vt:lpstr>補足</vt:lpstr>
      <vt:lpstr>補足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研究発表</dc:title>
  <dc:creator>u1910094 u1910094</dc:creator>
  <cp:lastModifiedBy>u1910094</cp:lastModifiedBy>
  <cp:revision>122</cp:revision>
  <cp:lastPrinted>2023-02-09T04:48:08Z</cp:lastPrinted>
  <dcterms:created xsi:type="dcterms:W3CDTF">2022-07-18T05:18:10Z</dcterms:created>
  <dcterms:modified xsi:type="dcterms:W3CDTF">2023-02-09T08:05:56Z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